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8" r:id="rId2"/>
  </p:sldMasterIdLst>
  <p:notesMasterIdLst>
    <p:notesMasterId r:id="rId17"/>
  </p:notesMasterIdLst>
  <p:sldIdLst>
    <p:sldId id="304" r:id="rId3"/>
    <p:sldId id="257" r:id="rId4"/>
    <p:sldId id="305" r:id="rId5"/>
    <p:sldId id="273" r:id="rId6"/>
    <p:sldId id="333" r:id="rId7"/>
    <p:sldId id="334" r:id="rId8"/>
    <p:sldId id="331" r:id="rId9"/>
    <p:sldId id="306" r:id="rId10"/>
    <p:sldId id="268" r:id="rId11"/>
    <p:sldId id="328" r:id="rId12"/>
    <p:sldId id="332" r:id="rId13"/>
    <p:sldId id="264" r:id="rId14"/>
    <p:sldId id="327" r:id="rId15"/>
    <p:sldId id="285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Bodoni" pitchFamily="2" charset="0"/>
      <p:regular r:id="rId22"/>
      <p:bold r:id="rId23"/>
      <p:italic r:id="rId24"/>
      <p:boldItalic r:id="rId25"/>
    </p:embeddedFont>
    <p:embeddedFont>
      <p:font typeface="Proxima Nova" panose="02000506030000020004" pitchFamily="2" charset="0"/>
      <p:regular r:id="rId26"/>
      <p:bold r:id="rId27"/>
      <p:italic r:id="rId28"/>
      <p:boldItalic r:id="rId29"/>
    </p:embeddedFont>
    <p:embeddedFont>
      <p:font typeface="Proxima Nova Semibold" panose="02000506030000020004" pitchFamily="2" charset="0"/>
      <p:regular r:id="rId30"/>
      <p:bold r:id="rId31"/>
      <p:italic r:id="rId32"/>
      <p:boldItalic r:id="rId33"/>
    </p:embeddedFont>
    <p:embeddedFont>
      <p:font typeface="Ubuntu" panose="020B0504030602030204" pitchFamily="34" charset="0"/>
      <p:regular r:id="rId34"/>
      <p:bold r:id="rId35"/>
      <p:italic r:id="rId36"/>
      <p:boldItalic r:id="rId37"/>
    </p:embeddedFont>
    <p:embeddedFont>
      <p:font typeface="Ubuntu Light" panose="020B0504030602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NOUIL PRATIKAKIS" initials="EP" lastIdx="1" clrIdx="0">
    <p:extLst>
      <p:ext uri="{19B8F6BF-5375-455C-9EA6-DF929625EA0E}">
        <p15:presenceInfo xmlns:p15="http://schemas.microsoft.com/office/powerpoint/2012/main" userId="EMMANOUIL PRATIKAK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949045-D3AD-48BC-8E1F-ED4FF39D4FE4}">
  <a:tblStyle styleId="{2B949045-D3AD-48BC-8E1F-ED4FF39D4F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C43EBB-7F79-4937-8A5B-F58DB26E58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3" autoAdjust="0"/>
    <p:restoredTop sz="94665"/>
  </p:normalViewPr>
  <p:slideViewPr>
    <p:cSldViewPr snapToGrid="0">
      <p:cViewPr varScale="1">
        <p:scale>
          <a:sx n="143" d="100"/>
          <a:sy n="143" d="100"/>
        </p:scale>
        <p:origin x="744" y="18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ableStyles" Target="tableStyle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42eb61d9d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42eb61d9d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5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442eb61d9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442eb61d9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2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578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TITLE_AND_TWO_COLUMNS_1_1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2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4"/>
          <p:cNvSpPr txBox="1">
            <a:spLocks noGrp="1"/>
          </p:cNvSpPr>
          <p:nvPr>
            <p:ph type="ctrTitle" idx="7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8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ctrTitle" idx="9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5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9" r:id="rId5"/>
    <p:sldLayoutId id="2147483660" r:id="rId6"/>
    <p:sldLayoutId id="2147483662" r:id="rId7"/>
    <p:sldLayoutId id="2147483665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parency.entsoe.e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32">
            <a:extLst>
              <a:ext uri="{FF2B5EF4-FFF2-40B4-BE49-F238E27FC236}">
                <a16:creationId xmlns:a16="http://schemas.microsoft.com/office/drawing/2014/main" id="{CC50EE2A-B92A-43E9-9F7D-911BB070CDEE}"/>
              </a:ext>
            </a:extLst>
          </p:cNvPr>
          <p:cNvSpPr txBox="1">
            <a:spLocks/>
          </p:cNvSpPr>
          <p:nvPr/>
        </p:nvSpPr>
        <p:spPr>
          <a:xfrm>
            <a:off x="0" y="1082726"/>
            <a:ext cx="9144000" cy="875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ctr">
              <a:buSzPts val="1100"/>
            </a:pPr>
            <a:r>
              <a:rPr lang="en-US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Short Term Electrical Load Forecasting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7" name="Google Shape;274;p41">
            <a:extLst>
              <a:ext uri="{FF2B5EF4-FFF2-40B4-BE49-F238E27FC236}">
                <a16:creationId xmlns:a16="http://schemas.microsoft.com/office/drawing/2014/main" id="{932A5DAF-32E7-4B16-9DFF-6592979D7816}"/>
              </a:ext>
            </a:extLst>
          </p:cNvPr>
          <p:cNvSpPr txBox="1">
            <a:spLocks/>
          </p:cNvSpPr>
          <p:nvPr/>
        </p:nvSpPr>
        <p:spPr>
          <a:xfrm>
            <a:off x="2752941" y="1792728"/>
            <a:ext cx="1683327" cy="459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bg1"/>
                </a:solidFill>
                <a:latin typeface="Ubuntu" panose="020B0604020202020204" charset="0"/>
              </a:rPr>
              <a:t>Manos Pratikakis</a:t>
            </a:r>
          </a:p>
        </p:txBody>
      </p:sp>
      <p:sp>
        <p:nvSpPr>
          <p:cNvPr id="8" name="Google Shape;276;p41">
            <a:extLst>
              <a:ext uri="{FF2B5EF4-FFF2-40B4-BE49-F238E27FC236}">
                <a16:creationId xmlns:a16="http://schemas.microsoft.com/office/drawing/2014/main" id="{F5853EE4-91CE-4682-B3F2-0283C04F5C9C}"/>
              </a:ext>
            </a:extLst>
          </p:cNvPr>
          <p:cNvSpPr txBox="1">
            <a:spLocks/>
          </p:cNvSpPr>
          <p:nvPr/>
        </p:nvSpPr>
        <p:spPr>
          <a:xfrm>
            <a:off x="4436268" y="1792728"/>
            <a:ext cx="1946068" cy="459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bg1"/>
                </a:solidFill>
                <a:latin typeface="Ubuntu" panose="020B0604020202020204" charset="0"/>
              </a:rPr>
              <a:t>Giorgos Dimopoulos</a:t>
            </a:r>
          </a:p>
        </p:txBody>
      </p:sp>
      <p:sp>
        <p:nvSpPr>
          <p:cNvPr id="9" name="Google Shape;244;p38">
            <a:extLst>
              <a:ext uri="{FF2B5EF4-FFF2-40B4-BE49-F238E27FC236}">
                <a16:creationId xmlns:a16="http://schemas.microsoft.com/office/drawing/2014/main" id="{A172DA52-053B-4E56-8A3A-5B1B0D02EB20}"/>
              </a:ext>
            </a:extLst>
          </p:cNvPr>
          <p:cNvSpPr txBox="1">
            <a:spLocks/>
          </p:cNvSpPr>
          <p:nvPr/>
        </p:nvSpPr>
        <p:spPr>
          <a:xfrm>
            <a:off x="0" y="4818954"/>
            <a:ext cx="9144000" cy="32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ATHENS UNIVERSITY OF ECONOMICS AND BUSINESS</a:t>
            </a:r>
          </a:p>
        </p:txBody>
      </p:sp>
      <p:sp>
        <p:nvSpPr>
          <p:cNvPr id="10" name="Google Shape;244;p38">
            <a:extLst>
              <a:ext uri="{FF2B5EF4-FFF2-40B4-BE49-F238E27FC236}">
                <a16:creationId xmlns:a16="http://schemas.microsoft.com/office/drawing/2014/main" id="{B1B60A46-D44D-4022-B431-EAEF100696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369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Ubuntu" panose="020B0604020202020204" charset="0"/>
              </a:rPr>
              <a:t>Machine Learning &amp; Content Analytics</a:t>
            </a:r>
          </a:p>
        </p:txBody>
      </p:sp>
    </p:spTree>
    <p:extLst>
      <p:ext uri="{BB962C8B-B14F-4D97-AF65-F5344CB8AC3E}">
        <p14:creationId xmlns:p14="http://schemas.microsoft.com/office/powerpoint/2010/main" val="3724695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294B582-0E9A-41DC-8789-1E7F082E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90" y="246400"/>
            <a:ext cx="3969558" cy="2789571"/>
          </a:xfrm>
          <a:prstGeom prst="rect">
            <a:avLst/>
          </a:prstGeom>
        </p:spPr>
      </p:pic>
      <p:sp>
        <p:nvSpPr>
          <p:cNvPr id="301" name="Google Shape;301;p4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7;p44">
            <a:extLst>
              <a:ext uri="{FF2B5EF4-FFF2-40B4-BE49-F238E27FC236}">
                <a16:creationId xmlns:a16="http://schemas.microsoft.com/office/drawing/2014/main" id="{D4FEFEBA-5D1F-4068-AF21-1B401A7C8C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6857" y="755073"/>
            <a:ext cx="5311200" cy="583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RNN/ LSTM/ GRU Models</a:t>
            </a:r>
            <a:endParaRPr dirty="0"/>
          </a:p>
        </p:txBody>
      </p:sp>
      <p:sp>
        <p:nvSpPr>
          <p:cNvPr id="8" name="Google Shape;299;p44">
            <a:extLst>
              <a:ext uri="{FF2B5EF4-FFF2-40B4-BE49-F238E27FC236}">
                <a16:creationId xmlns:a16="http://schemas.microsoft.com/office/drawing/2014/main" id="{89719EEE-B06B-46A4-A85C-F3FF5E8FB1B6}"/>
              </a:ext>
            </a:extLst>
          </p:cNvPr>
          <p:cNvSpPr txBox="1">
            <a:spLocks/>
          </p:cNvSpPr>
          <p:nvPr/>
        </p:nvSpPr>
        <p:spPr>
          <a:xfrm>
            <a:off x="461352" y="1477335"/>
            <a:ext cx="3969558" cy="253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Can handle sequential data better, consider not only the current input but also the previously received inputs.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LSTM &amp; GRU layers , a special type of RNN that can learn long-term dependencies.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 input to model are now given in [samples, timesteps, features] format.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Experimented with different architectures, neurons, layers, input size windows, train and test sets, trying all possible combinations of these parameters.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0" name="Google Shape;299;p44">
            <a:extLst>
              <a:ext uri="{FF2B5EF4-FFF2-40B4-BE49-F238E27FC236}">
                <a16:creationId xmlns:a16="http://schemas.microsoft.com/office/drawing/2014/main" id="{461C62C9-C3A4-456A-865B-C03DDC58CC63}"/>
              </a:ext>
            </a:extLst>
          </p:cNvPr>
          <p:cNvSpPr txBox="1">
            <a:spLocks/>
          </p:cNvSpPr>
          <p:nvPr/>
        </p:nvSpPr>
        <p:spPr>
          <a:xfrm>
            <a:off x="5333997" y="2773148"/>
            <a:ext cx="3491348" cy="80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US" sz="700" b="1" dirty="0">
                <a:solidFill>
                  <a:schemeClr val="tx2"/>
                </a:solidFill>
              </a:rPr>
              <a:t>Results from an LSTM model with sliding window size 24, that uses the past 72h to predict the next 24.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  <a:p>
            <a:pPr marL="0" indent="0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D417462-A753-4497-A32D-31A81AE29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86083"/>
              </p:ext>
            </p:extLst>
          </p:nvPr>
        </p:nvGraphicFramePr>
        <p:xfrm>
          <a:off x="5568745" y="3190660"/>
          <a:ext cx="3014975" cy="1630680"/>
        </p:xfrm>
        <a:graphic>
          <a:graphicData uri="http://schemas.openxmlformats.org/drawingml/2006/table">
            <a:tbl>
              <a:tblPr firstRow="1" bandRow="1">
                <a:tableStyleId>{2B949045-D3AD-48BC-8E1F-ED4FF39D4FE4}</a:tableStyleId>
              </a:tblPr>
              <a:tblGrid>
                <a:gridCol w="1511757">
                  <a:extLst>
                    <a:ext uri="{9D8B030D-6E8A-4147-A177-3AD203B41FA5}">
                      <a16:colId xmlns:a16="http://schemas.microsoft.com/office/drawing/2014/main" val="3882764966"/>
                    </a:ext>
                  </a:extLst>
                </a:gridCol>
                <a:gridCol w="1503218">
                  <a:extLst>
                    <a:ext uri="{9D8B030D-6E8A-4147-A177-3AD203B41FA5}">
                      <a16:colId xmlns:a16="http://schemas.microsoft.com/office/drawing/2014/main" val="3927980749"/>
                    </a:ext>
                  </a:extLst>
                </a:gridCol>
              </a:tblGrid>
              <a:tr h="243393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bg2"/>
                          </a:solidFill>
                          <a:latin typeface="Ubuntu Light"/>
                          <a:sym typeface="Ubuntu Light"/>
                        </a:rPr>
                        <a:t>Benefits</a:t>
                      </a:r>
                      <a:endParaRPr lang="el-GR" sz="1100" b="1" i="0" u="none" strike="noStrike" cap="none" dirty="0">
                        <a:solidFill>
                          <a:schemeClr val="bg2"/>
                        </a:solidFill>
                        <a:latin typeface="Ubuntu Light"/>
                        <a:sym typeface="Ubuntu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bg2"/>
                          </a:solidFill>
                          <a:latin typeface="Ubuntu Light"/>
                          <a:cs typeface="Arial"/>
                          <a:sym typeface="Arial"/>
                        </a:rPr>
                        <a:t>Drawbacks</a:t>
                      </a:r>
                      <a:endParaRPr lang="el-GR" sz="1100" b="1" i="0" u="none" strike="noStrike" cap="none" dirty="0">
                        <a:solidFill>
                          <a:schemeClr val="bg2"/>
                        </a:solidFill>
                        <a:latin typeface="Ubuntu Light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8451987"/>
                  </a:ext>
                </a:extLst>
              </a:tr>
              <a:tr h="243393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Ubuntu Light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chemeClr val="tx2"/>
                          </a:solidFill>
                          <a:latin typeface="Ubuntu Light"/>
                          <a:cs typeface="Arial"/>
                          <a:sym typeface="Arial"/>
                        </a:rPr>
                        <a:t>Captures load seasonality and certain peaks.</a:t>
                      </a:r>
                      <a:endParaRPr lang="el-GR" sz="800" b="1" i="0" u="none" strike="noStrike" cap="none" dirty="0">
                        <a:solidFill>
                          <a:schemeClr val="tx2"/>
                        </a:solidFill>
                        <a:latin typeface="Ubuntu Light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Ubuntu Light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chemeClr val="tx2"/>
                          </a:solidFill>
                          <a:latin typeface="Ubuntu Light"/>
                          <a:sym typeface="Ubuntu Light"/>
                        </a:rPr>
                        <a:t>Higher complexity, increased time to train and predict.</a:t>
                      </a:r>
                      <a:endParaRPr lang="el-GR" sz="800" b="1" i="0" u="none" strike="noStrike" cap="none" dirty="0">
                        <a:solidFill>
                          <a:schemeClr val="tx2"/>
                        </a:solidFill>
                        <a:latin typeface="Ubuntu Light"/>
                        <a:sym typeface="Ubuntu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985769"/>
                  </a:ext>
                </a:extLst>
              </a:tr>
              <a:tr h="243393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Ubuntu Light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chemeClr val="tx2"/>
                          </a:solidFill>
                          <a:latin typeface="Ubuntu Light"/>
                          <a:cs typeface="Arial"/>
                          <a:sym typeface="Arial"/>
                        </a:rPr>
                        <a:t>Single prediction for the day ahead (24 load values).</a:t>
                      </a:r>
                      <a:endParaRPr lang="el-GR" sz="800" b="1" i="0" u="none" strike="noStrike" cap="none" dirty="0">
                        <a:solidFill>
                          <a:schemeClr val="tx2"/>
                        </a:solidFill>
                        <a:latin typeface="Ubuntu Light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l-G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610118"/>
                  </a:ext>
                </a:extLst>
              </a:tr>
              <a:tr h="243393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Ubuntu Light"/>
                        <a:buNone/>
                      </a:pPr>
                      <a:r>
                        <a:rPr lang="en-GB" sz="800" b="1" i="0" u="none" strike="noStrike" cap="none" dirty="0">
                          <a:solidFill>
                            <a:schemeClr val="tx2"/>
                          </a:solidFill>
                          <a:latin typeface="Ubuntu Light"/>
                          <a:cs typeface="Arial"/>
                          <a:sym typeface="Arial"/>
                        </a:rPr>
                        <a:t>Better exploits the exogenous variables relationships and their seasonality.</a:t>
                      </a:r>
                      <a:endParaRPr lang="el-GR" sz="800" b="1" i="0" u="none" strike="noStrike" cap="none" dirty="0">
                        <a:solidFill>
                          <a:schemeClr val="tx2"/>
                        </a:solidFill>
                        <a:latin typeface="Ubuntu Light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l-G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41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44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Selected Final Model</a:t>
            </a:r>
            <a:endParaRPr b="1" dirty="0"/>
          </a:p>
        </p:txBody>
      </p:sp>
      <p:sp>
        <p:nvSpPr>
          <p:cNvPr id="8" name="Google Shape;728;p53">
            <a:extLst>
              <a:ext uri="{FF2B5EF4-FFF2-40B4-BE49-F238E27FC236}">
                <a16:creationId xmlns:a16="http://schemas.microsoft.com/office/drawing/2014/main" id="{6CA5E0D2-64C8-4DBF-833A-66FE300F4146}"/>
              </a:ext>
            </a:extLst>
          </p:cNvPr>
          <p:cNvSpPr txBox="1">
            <a:spLocks/>
          </p:cNvSpPr>
          <p:nvPr/>
        </p:nvSpPr>
        <p:spPr>
          <a:xfrm>
            <a:off x="584200" y="1774725"/>
            <a:ext cx="3987800" cy="2627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2 LSTM layers with 100 neurons each using </a:t>
            </a:r>
            <a:r>
              <a:rPr lang="en-GB" sz="1200" dirty="0" err="1">
                <a:solidFill>
                  <a:schemeClr val="lt2"/>
                </a:solidFill>
                <a:latin typeface="Ubuntu Light"/>
                <a:sym typeface="Ubuntu Light"/>
              </a:rPr>
              <a:t>Relu</a:t>
            </a: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 activation, and a Dense layer with 24 neurons using the sigmoid activation, as the output layer. 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GB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Sliding Window of size 1 to make better use of all available data.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GB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Input Features size set to past 48h. 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GB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Used Early Stopping and Dropout to prevent overfitting.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GB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Trained and tested on different samples to get a better understanding of model’s performance</a:t>
            </a:r>
          </a:p>
        </p:txBody>
      </p:sp>
      <p:sp>
        <p:nvSpPr>
          <p:cNvPr id="5" name="Google Shape;728;p53">
            <a:extLst>
              <a:ext uri="{FF2B5EF4-FFF2-40B4-BE49-F238E27FC236}">
                <a16:creationId xmlns:a16="http://schemas.microsoft.com/office/drawing/2014/main" id="{1869921B-9465-47FB-A61E-39A1D8166E66}"/>
              </a:ext>
            </a:extLst>
          </p:cNvPr>
          <p:cNvSpPr txBox="1">
            <a:spLocks/>
          </p:cNvSpPr>
          <p:nvPr/>
        </p:nvSpPr>
        <p:spPr>
          <a:xfrm>
            <a:off x="4662870" y="1658409"/>
            <a:ext cx="3896930" cy="2744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A single prediction of the model outputs 24h future load values.</a:t>
            </a:r>
          </a:p>
          <a:p>
            <a:pPr>
              <a:buClr>
                <a:schemeClr val="dk1"/>
              </a:buClr>
              <a:buSzPts val="1100"/>
            </a:pPr>
            <a:endParaRPr lang="en-GB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The model is able to capture the multiple </a:t>
            </a:r>
            <a:r>
              <a:rPr lang="en-GB" sz="1200" dirty="0" err="1">
                <a:solidFill>
                  <a:schemeClr val="lt2"/>
                </a:solidFill>
                <a:latin typeface="Ubuntu Light"/>
                <a:sym typeface="Ubuntu Light"/>
              </a:rPr>
              <a:t>seasonalities</a:t>
            </a: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 (daily, weekly, monthly) and also exploit the weather and calendar information.</a:t>
            </a:r>
          </a:p>
          <a:p>
            <a:pPr>
              <a:buClr>
                <a:schemeClr val="dk1"/>
              </a:buClr>
              <a:buSzPts val="1100"/>
            </a:pPr>
            <a:endParaRPr lang="en-GB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Can be retrained when the most up to date data become available.</a:t>
            </a:r>
          </a:p>
          <a:p>
            <a:pPr>
              <a:buClr>
                <a:schemeClr val="dk1"/>
              </a:buClr>
              <a:buSzPts val="1100"/>
            </a:pPr>
            <a:endParaRPr lang="en-GB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lt2"/>
                </a:solidFill>
                <a:latin typeface="Ubuntu Light"/>
                <a:sym typeface="Ubuntu Light"/>
              </a:rPr>
              <a:t>There is an issue of data availability, since the model requires the exact previous 48 load values to predict the next day.</a:t>
            </a:r>
          </a:p>
        </p:txBody>
      </p:sp>
      <p:sp>
        <p:nvSpPr>
          <p:cNvPr id="9" name="Google Shape;727;p53">
            <a:extLst>
              <a:ext uri="{FF2B5EF4-FFF2-40B4-BE49-F238E27FC236}">
                <a16:creationId xmlns:a16="http://schemas.microsoft.com/office/drawing/2014/main" id="{D578D608-79B3-49B7-931A-8BAA41189BEB}"/>
              </a:ext>
            </a:extLst>
          </p:cNvPr>
          <p:cNvSpPr txBox="1">
            <a:spLocks/>
          </p:cNvSpPr>
          <p:nvPr/>
        </p:nvSpPr>
        <p:spPr>
          <a:xfrm>
            <a:off x="1274685" y="11300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2"/>
                </a:solidFill>
                <a:latin typeface="Ubuntu"/>
                <a:sym typeface="Ubuntu"/>
              </a:rPr>
              <a:t>Configuration</a:t>
            </a:r>
          </a:p>
        </p:txBody>
      </p:sp>
      <p:sp>
        <p:nvSpPr>
          <p:cNvPr id="10" name="Google Shape;727;p53">
            <a:extLst>
              <a:ext uri="{FF2B5EF4-FFF2-40B4-BE49-F238E27FC236}">
                <a16:creationId xmlns:a16="http://schemas.microsoft.com/office/drawing/2014/main" id="{C2F955C0-B3EB-4D41-A42C-44A81C5DE554}"/>
              </a:ext>
            </a:extLst>
          </p:cNvPr>
          <p:cNvSpPr txBox="1">
            <a:spLocks/>
          </p:cNvSpPr>
          <p:nvPr/>
        </p:nvSpPr>
        <p:spPr>
          <a:xfrm>
            <a:off x="5600020" y="11300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dk2"/>
                </a:solidFill>
                <a:latin typeface="Ubuntu"/>
                <a:sym typeface="Ubuntu"/>
              </a:rPr>
              <a:t>Business Needs Covered</a:t>
            </a:r>
          </a:p>
        </p:txBody>
      </p:sp>
      <p:pic>
        <p:nvPicPr>
          <p:cNvPr id="4" name="Graphic 3" descr="Clipboard Mixed with solid fill">
            <a:extLst>
              <a:ext uri="{FF2B5EF4-FFF2-40B4-BE49-F238E27FC236}">
                <a16:creationId xmlns:a16="http://schemas.microsoft.com/office/drawing/2014/main" id="{3738B7A7-ACA0-4B01-80A7-CF6A793B7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9576" y="1101728"/>
            <a:ext cx="556682" cy="556682"/>
          </a:xfrm>
          <a:prstGeom prst="rect">
            <a:avLst/>
          </a:prstGeom>
        </p:spPr>
      </p:pic>
      <p:grpSp>
        <p:nvGrpSpPr>
          <p:cNvPr id="12" name="Google Shape;5530;p72">
            <a:extLst>
              <a:ext uri="{FF2B5EF4-FFF2-40B4-BE49-F238E27FC236}">
                <a16:creationId xmlns:a16="http://schemas.microsoft.com/office/drawing/2014/main" id="{3F0AA23B-164B-4656-89B3-0CABABB47EE1}"/>
              </a:ext>
            </a:extLst>
          </p:cNvPr>
          <p:cNvGrpSpPr/>
          <p:nvPr/>
        </p:nvGrpSpPr>
        <p:grpSpPr>
          <a:xfrm>
            <a:off x="1260827" y="1269711"/>
            <a:ext cx="339306" cy="339253"/>
            <a:chOff x="2685825" y="840375"/>
            <a:chExt cx="481900" cy="481825"/>
          </a:xfrm>
          <a:solidFill>
            <a:schemeClr val="accent5"/>
          </a:solidFill>
        </p:grpSpPr>
        <p:sp>
          <p:nvSpPr>
            <p:cNvPr id="13" name="Google Shape;5531;p72">
              <a:extLst>
                <a:ext uri="{FF2B5EF4-FFF2-40B4-BE49-F238E27FC236}">
                  <a16:creationId xmlns:a16="http://schemas.microsoft.com/office/drawing/2014/main" id="{E20DB907-D054-4AD9-B505-D52F06265F85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5532;p72">
              <a:extLst>
                <a:ext uri="{FF2B5EF4-FFF2-40B4-BE49-F238E27FC236}">
                  <a16:creationId xmlns:a16="http://schemas.microsoft.com/office/drawing/2014/main" id="{012ED102-3171-4F2B-8FCA-51F030C95BE8}"/>
                </a:ext>
              </a:extLst>
            </p:cNvPr>
            <p:cNvSpPr/>
            <p:nvPr/>
          </p:nvSpPr>
          <p:spPr>
            <a:xfrm>
              <a:off x="2819199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58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26078" y="980260"/>
            <a:ext cx="3783689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Final Model Predictions Accuracy 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12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264" name="Google Shape;264;p40"/>
          <p:cNvSpPr txBox="1">
            <a:spLocks noGrp="1"/>
          </p:cNvSpPr>
          <p:nvPr>
            <p:ph type="subTitle" idx="2"/>
          </p:nvPr>
        </p:nvSpPr>
        <p:spPr>
          <a:xfrm>
            <a:off x="4818901" y="1771949"/>
            <a:ext cx="4158730" cy="158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bg1">
                    <a:lumMod val="95000"/>
                  </a:schemeClr>
                </a:solidFill>
              </a:rPr>
              <a:t>Root Mean Squared Error during training :  </a:t>
            </a:r>
            <a:r>
              <a:rPr lang="es" sz="1200" b="1" dirty="0">
                <a:solidFill>
                  <a:schemeClr val="bg1">
                    <a:lumMod val="95000"/>
                  </a:schemeClr>
                </a:solidFill>
              </a:rPr>
              <a:t>227.42 RMSE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bg1">
                    <a:lumMod val="95000"/>
                  </a:schemeClr>
                </a:solidFill>
              </a:rPr>
              <a:t>Root Mean Squared Error during testing 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234.36 RMSE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Mean Absolute Error : </a:t>
            </a: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184.47 MAE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Mean Absolute Percentage Error : </a:t>
            </a: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3.21 % </a:t>
            </a:r>
            <a:endParaRPr lang="es" sz="12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>
              <a:solidFill>
                <a:schemeClr val="dk2"/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F67ECC7-E202-417A-B99B-A09D0306F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5"/>
          <a:stretch/>
        </p:blipFill>
        <p:spPr>
          <a:xfrm>
            <a:off x="66137" y="1660110"/>
            <a:ext cx="4505863" cy="31999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009F-3465-444F-87D5-E1CF44FA6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650" y="464496"/>
            <a:ext cx="6157800" cy="738664"/>
          </a:xfrm>
        </p:spPr>
        <p:txBody>
          <a:bodyPr/>
          <a:lstStyle/>
          <a:p>
            <a:r>
              <a:rPr lang="en-US" sz="2800" dirty="0"/>
              <a:t>Key Takeaways</a:t>
            </a:r>
            <a:endParaRPr lang="el-G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4F7CB-8435-4370-96DA-9126F0DD00FB}"/>
              </a:ext>
            </a:extLst>
          </p:cNvPr>
          <p:cNvSpPr txBox="1"/>
          <p:nvPr/>
        </p:nvSpPr>
        <p:spPr>
          <a:xfrm>
            <a:off x="753035" y="1630628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/>
            <a:r>
              <a:rPr lang="en-US" sz="1200" dirty="0">
                <a:latin typeface="Ubuntu" panose="020B0604020202020204" charset="0"/>
              </a:rPr>
              <a:t>After experimenting with different methodologies and data flow mechanisms, we ended up with a model that can forecast up to 24h of future electrical load.</a:t>
            </a:r>
          </a:p>
          <a:p>
            <a:pPr marL="0" lvl="0" indent="0" algn="l"/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tabLst/>
              <a:defRPr/>
            </a:pPr>
            <a: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Ubuntu Light"/>
                <a:sym typeface="Ubuntu Light"/>
              </a:rPr>
              <a:t>The model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Ubuntu Light"/>
                <a:sym typeface="Ubuntu Light"/>
              </a:rPr>
              <a:t>can</a:t>
            </a:r>
            <a: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Ubuntu Light"/>
                <a:sym typeface="Ubuntu Light"/>
              </a:rPr>
              <a:t> capture the relationship of electrical load and exogenous variables such as weather and calendar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tabLst/>
              <a:defRPr/>
            </a:pPr>
            <a:endParaRPr lang="es" sz="1200" dirty="0">
              <a:solidFill>
                <a:srgbClr val="666666"/>
              </a:solidFill>
              <a:latin typeface="Ubuntu Light"/>
              <a:sym typeface="Ubuntu Light"/>
            </a:endParaRPr>
          </a:p>
          <a:p>
            <a:pPr defTabSz="914400" eaLnBrk="1" fontAlgn="auto" latinLnBrk="0" hangingPunct="1">
              <a:buSzPts val="1400"/>
              <a:buFont typeface="Arial"/>
              <a:buNone/>
              <a:tabLst/>
              <a:defRPr/>
            </a:pPr>
            <a:r>
              <a:rPr lang="es" sz="1200" dirty="0">
                <a:latin typeface="Ubuntu" panose="020B0604020202020204" charset="0"/>
                <a:sym typeface="Ubuntu Light"/>
              </a:rPr>
              <a:t>LSTM layers appear to have better performance in terms of predictive accuracy compared to Feed Forward models.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621D0-2709-4741-9E1D-47A8980F3904}"/>
              </a:ext>
            </a:extLst>
          </p:cNvPr>
          <p:cNvSpPr txBox="1"/>
          <p:nvPr/>
        </p:nvSpPr>
        <p:spPr>
          <a:xfrm>
            <a:off x="753035" y="346493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666666"/>
                </a:solidFill>
                <a:latin typeface="Ubuntu Light"/>
                <a:sym typeface="Ubuntu Light"/>
              </a:rPr>
              <a:t>Despite the execution time or complexity, artificial neural networks can adequately solve the Short-Term Forecasting problem and can be utilized by power utilities companies and electricity industry.</a:t>
            </a:r>
            <a:endParaRPr lang="en-US" sz="1200" dirty="0">
              <a:latin typeface="Ubuntu" panose="020B0604020202020204" charset="0"/>
            </a:endParaRPr>
          </a:p>
        </p:txBody>
      </p:sp>
      <p:sp>
        <p:nvSpPr>
          <p:cNvPr id="12" name="Google Shape;786;p56">
            <a:extLst>
              <a:ext uri="{FF2B5EF4-FFF2-40B4-BE49-F238E27FC236}">
                <a16:creationId xmlns:a16="http://schemas.microsoft.com/office/drawing/2014/main" id="{77EB1B92-5B06-42CF-9354-9EA31ABBBE26}"/>
              </a:ext>
            </a:extLst>
          </p:cNvPr>
          <p:cNvSpPr txBox="1">
            <a:spLocks/>
          </p:cNvSpPr>
          <p:nvPr/>
        </p:nvSpPr>
        <p:spPr>
          <a:xfrm>
            <a:off x="5596466" y="1559065"/>
            <a:ext cx="3547533" cy="2064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latin typeface="Ubuntu" panose="020B0604020202020204" charset="0"/>
              </a:rPr>
              <a:t>Future work of this project may include experimenting different data flow mechanisms like sliding window or trying additional exogenous variables.</a:t>
            </a:r>
          </a:p>
          <a:p>
            <a:endParaRPr lang="en-US" sz="1200" dirty="0"/>
          </a:p>
          <a:p>
            <a: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Ubuntu Light"/>
                <a:sym typeface="Ubuntu Light"/>
              </a:rPr>
              <a:t>While modeling the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Ubuntu Light"/>
                <a:sym typeface="Ubuntu Light"/>
              </a:rPr>
              <a:t>Short-Term</a:t>
            </a:r>
            <a: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Ubuntu Light"/>
                <a:sym typeface="Ubuntu Light"/>
              </a:rPr>
              <a:t> forecasting as a Supervised Learning Problem allows for introducing new methodologies and algorithms, attention should be also given to the data </a:t>
            </a:r>
            <a:r>
              <a:rPr lang="en-US" sz="1200" dirty="0">
                <a:solidFill>
                  <a:srgbClr val="666666"/>
                </a:solidFill>
                <a:latin typeface="Ubuntu Light"/>
                <a:sym typeface="Ubuntu Light"/>
              </a:rPr>
              <a:t>“needs” of the model and the availability.</a:t>
            </a:r>
            <a:endParaRPr kumimoji="0" lang="es" sz="12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Ubuntu Light"/>
              <a:sym typeface="Ubuntu Light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686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1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61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8" name="Google Shape;918;p61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0" name="Google Shape;920;p61"/>
          <p:cNvSpPr txBox="1">
            <a:spLocks noGrp="1"/>
          </p:cNvSpPr>
          <p:nvPr>
            <p:ph type="ctrTitle"/>
          </p:nvPr>
        </p:nvSpPr>
        <p:spPr>
          <a:xfrm>
            <a:off x="3094000" y="1515550"/>
            <a:ext cx="2955900" cy="85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Contents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02" name="Google Shape;202;p3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Modeling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Description</a:t>
            </a:r>
            <a:endParaRPr dirty="0"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Business Goals</a:t>
            </a:r>
            <a:endParaRPr dirty="0"/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Assessment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Results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6"/>
          <p:cNvSpPr txBox="1">
            <a:spLocks noGrp="1"/>
          </p:cNvSpPr>
          <p:nvPr>
            <p:ph type="title"/>
          </p:nvPr>
        </p:nvSpPr>
        <p:spPr>
          <a:xfrm>
            <a:off x="1117200" y="429764"/>
            <a:ext cx="6909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Problem Definition</a:t>
            </a:r>
            <a:endParaRPr dirty="0"/>
          </a:p>
        </p:txBody>
      </p:sp>
      <p:sp>
        <p:nvSpPr>
          <p:cNvPr id="782" name="Google Shape;782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83" name="Google Shape;783;p56"/>
          <p:cNvSpPr txBox="1">
            <a:spLocks noGrp="1"/>
          </p:cNvSpPr>
          <p:nvPr>
            <p:ph type="ctrTitle" idx="2"/>
          </p:nvPr>
        </p:nvSpPr>
        <p:spPr>
          <a:xfrm>
            <a:off x="799631" y="1614014"/>
            <a:ext cx="2113500" cy="3485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</a:t>
            </a:r>
            <a:endParaRPr dirty="0"/>
          </a:p>
        </p:txBody>
      </p:sp>
      <p:sp>
        <p:nvSpPr>
          <p:cNvPr id="784" name="Google Shape;784;p56"/>
          <p:cNvSpPr txBox="1">
            <a:spLocks noGrp="1"/>
          </p:cNvSpPr>
          <p:nvPr>
            <p:ph type="subTitle" idx="1"/>
          </p:nvPr>
        </p:nvSpPr>
        <p:spPr>
          <a:xfrm>
            <a:off x="657225" y="2013545"/>
            <a:ext cx="2663061" cy="188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Electrical energy is generated according to the demand.</a:t>
            </a:r>
          </a:p>
          <a:p>
            <a:pPr marL="0" lvl="0" indent="0" algn="l"/>
            <a:endParaRPr lang="en-US" sz="12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Load forecasting is used to estimate the amount of power needed to supply the demand.</a:t>
            </a:r>
          </a:p>
          <a:p>
            <a:pPr marL="0" lvl="0" indent="0" algn="l"/>
            <a:endParaRPr lang="en-US" sz="12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Calculate imbalances, estimate expenditures, load nomination.</a:t>
            </a:r>
            <a:endParaRPr sz="1200" dirty="0"/>
          </a:p>
        </p:txBody>
      </p:sp>
      <p:sp>
        <p:nvSpPr>
          <p:cNvPr id="785" name="Google Shape;785;p56"/>
          <p:cNvSpPr txBox="1">
            <a:spLocks noGrp="1"/>
          </p:cNvSpPr>
          <p:nvPr>
            <p:ph type="ctrTitle" idx="3"/>
          </p:nvPr>
        </p:nvSpPr>
        <p:spPr>
          <a:xfrm>
            <a:off x="3515250" y="1621234"/>
            <a:ext cx="2113500" cy="3485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Complexity</a:t>
            </a:r>
            <a:endParaRPr dirty="0"/>
          </a:p>
        </p:txBody>
      </p:sp>
      <p:sp>
        <p:nvSpPr>
          <p:cNvPr id="786" name="Google Shape;786;p56"/>
          <p:cNvSpPr txBox="1">
            <a:spLocks noGrp="1"/>
          </p:cNvSpPr>
          <p:nvPr>
            <p:ph type="subTitle" idx="4"/>
          </p:nvPr>
        </p:nvSpPr>
        <p:spPr>
          <a:xfrm>
            <a:off x="3401290" y="1962517"/>
            <a:ext cx="2456585" cy="2312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Different categories of load (domestic, commercial, industrial) with unique characteristics.</a:t>
            </a:r>
          </a:p>
          <a:p>
            <a:pPr marL="0" lvl="0" indent="0" algn="l"/>
            <a:endParaRPr lang="en-US" sz="12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Load timeseries exhibits several levels of seasonality (weekly, daily, yearly).</a:t>
            </a:r>
          </a:p>
          <a:p>
            <a:pPr marL="0" lvl="0" indent="0" algn="l"/>
            <a:endParaRPr lang="en-US" sz="12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Exogenous variables that should be considered e.g. weather.</a:t>
            </a:r>
            <a:endParaRPr sz="1200" dirty="0"/>
          </a:p>
        </p:txBody>
      </p:sp>
      <p:sp>
        <p:nvSpPr>
          <p:cNvPr id="10" name="Google Shape;786;p56">
            <a:extLst>
              <a:ext uri="{FF2B5EF4-FFF2-40B4-BE49-F238E27FC236}">
                <a16:creationId xmlns:a16="http://schemas.microsoft.com/office/drawing/2014/main" id="{832BD2DB-157E-477A-A2F6-11AC94BC274A}"/>
              </a:ext>
            </a:extLst>
          </p:cNvPr>
          <p:cNvSpPr txBox="1">
            <a:spLocks/>
          </p:cNvSpPr>
          <p:nvPr/>
        </p:nvSpPr>
        <p:spPr>
          <a:xfrm>
            <a:off x="445541" y="868415"/>
            <a:ext cx="8252918" cy="74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en-US" dirty="0"/>
              <a:t>Electrical Load Forecasting is the estimation of future load values. Short-term refers to the estimation of load values for the day ahead.</a:t>
            </a:r>
          </a:p>
        </p:txBody>
      </p:sp>
      <p:grpSp>
        <p:nvGrpSpPr>
          <p:cNvPr id="17" name="Google Shape;7461;p76">
            <a:extLst>
              <a:ext uri="{FF2B5EF4-FFF2-40B4-BE49-F238E27FC236}">
                <a16:creationId xmlns:a16="http://schemas.microsoft.com/office/drawing/2014/main" id="{CBB3EFDB-AE92-4CF9-ACDF-897AA97C013D}"/>
              </a:ext>
            </a:extLst>
          </p:cNvPr>
          <p:cNvGrpSpPr/>
          <p:nvPr/>
        </p:nvGrpSpPr>
        <p:grpSpPr>
          <a:xfrm>
            <a:off x="2718409" y="493841"/>
            <a:ext cx="399464" cy="372111"/>
            <a:chOff x="-48233050" y="3569725"/>
            <a:chExt cx="252050" cy="299475"/>
          </a:xfrm>
          <a:solidFill>
            <a:schemeClr val="accent2">
              <a:lumMod val="75000"/>
            </a:schemeClr>
          </a:solidFill>
        </p:grpSpPr>
        <p:sp>
          <p:nvSpPr>
            <p:cNvPr id="18" name="Google Shape;7462;p76">
              <a:extLst>
                <a:ext uri="{FF2B5EF4-FFF2-40B4-BE49-F238E27FC236}">
                  <a16:creationId xmlns:a16="http://schemas.microsoft.com/office/drawing/2014/main" id="{8F53998E-A466-4324-BD4D-5E92DEE08143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63;p76">
              <a:extLst>
                <a:ext uri="{FF2B5EF4-FFF2-40B4-BE49-F238E27FC236}">
                  <a16:creationId xmlns:a16="http://schemas.microsoft.com/office/drawing/2014/main" id="{58B6CC4D-EF97-45DE-9799-B31055D8C040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64;p76">
              <a:extLst>
                <a:ext uri="{FF2B5EF4-FFF2-40B4-BE49-F238E27FC236}">
                  <a16:creationId xmlns:a16="http://schemas.microsoft.com/office/drawing/2014/main" id="{D02A7A4F-557F-47A6-971D-42EB6558BE91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783;p56">
            <a:extLst>
              <a:ext uri="{FF2B5EF4-FFF2-40B4-BE49-F238E27FC236}">
                <a16:creationId xmlns:a16="http://schemas.microsoft.com/office/drawing/2014/main" id="{12A23332-D46A-46DA-959F-B487ED3010BB}"/>
              </a:ext>
            </a:extLst>
          </p:cNvPr>
          <p:cNvSpPr txBox="1">
            <a:spLocks/>
          </p:cNvSpPr>
          <p:nvPr/>
        </p:nvSpPr>
        <p:spPr>
          <a:xfrm>
            <a:off x="5995551" y="1614014"/>
            <a:ext cx="2113500" cy="34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dirty="0"/>
              <a:t>Methods</a:t>
            </a:r>
          </a:p>
        </p:txBody>
      </p:sp>
      <p:sp>
        <p:nvSpPr>
          <p:cNvPr id="26" name="Google Shape;784;p56">
            <a:extLst>
              <a:ext uri="{FF2B5EF4-FFF2-40B4-BE49-F238E27FC236}">
                <a16:creationId xmlns:a16="http://schemas.microsoft.com/office/drawing/2014/main" id="{1353FDAA-96E2-4275-8AFB-9AD14A595DA8}"/>
              </a:ext>
            </a:extLst>
          </p:cNvPr>
          <p:cNvSpPr txBox="1">
            <a:spLocks/>
          </p:cNvSpPr>
          <p:nvPr/>
        </p:nvSpPr>
        <p:spPr>
          <a:xfrm>
            <a:off x="5715000" y="2037358"/>
            <a:ext cx="2550320" cy="188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Similar Day Approach</a:t>
            </a:r>
          </a:p>
          <a:p>
            <a:pPr marL="0" indent="0" algn="l"/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Regression Models</a:t>
            </a:r>
          </a:p>
          <a:p>
            <a:pPr marL="0" indent="0" algn="l"/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Time Series Analysis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Machine Learning Algorithms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1051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781;p56">
            <a:extLst>
              <a:ext uri="{FF2B5EF4-FFF2-40B4-BE49-F238E27FC236}">
                <a16:creationId xmlns:a16="http://schemas.microsoft.com/office/drawing/2014/main" id="{2A906593-28BB-480B-930F-92C8FFFE8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7200" y="472628"/>
            <a:ext cx="6909600" cy="624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Goals</a:t>
            </a:r>
            <a:endParaRPr dirty="0"/>
          </a:p>
        </p:txBody>
      </p:sp>
      <p:sp>
        <p:nvSpPr>
          <p:cNvPr id="23" name="Google Shape;784;p56">
            <a:extLst>
              <a:ext uri="{FF2B5EF4-FFF2-40B4-BE49-F238E27FC236}">
                <a16:creationId xmlns:a16="http://schemas.microsoft.com/office/drawing/2014/main" id="{443F582D-BDA5-43C8-B4DD-80FA7B34E1CD}"/>
              </a:ext>
            </a:extLst>
          </p:cNvPr>
          <p:cNvSpPr txBox="1">
            <a:spLocks/>
          </p:cNvSpPr>
          <p:nvPr/>
        </p:nvSpPr>
        <p:spPr>
          <a:xfrm>
            <a:off x="1201126" y="1271588"/>
            <a:ext cx="7149917" cy="3107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1400"/>
            </a:pPr>
            <a:r>
              <a:rPr lang="en-US" sz="1200" dirty="0">
                <a:solidFill>
                  <a:schemeClr val="lt2"/>
                </a:solidFill>
                <a:latin typeface="Ubuntu Light"/>
                <a:sym typeface="Ubuntu Light"/>
              </a:rPr>
              <a:t>Hourly load predictions for the day ahead.</a:t>
            </a: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>
              <a:buClr>
                <a:schemeClr val="lt2"/>
              </a:buClr>
              <a:buSzPts val="1400"/>
            </a:pPr>
            <a:r>
              <a:rPr lang="en-US" sz="1200" dirty="0">
                <a:solidFill>
                  <a:schemeClr val="lt2"/>
                </a:solidFill>
                <a:latin typeface="Ubuntu Light"/>
                <a:sym typeface="Ubuntu Light"/>
              </a:rPr>
              <a:t>Capture the complex seasonality patterns and exogenous variables relationships such as weather information.</a:t>
            </a: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>
              <a:buClr>
                <a:schemeClr val="lt2"/>
              </a:buClr>
              <a:buSzPts val="1400"/>
            </a:pPr>
            <a:r>
              <a:rPr lang="en-US" sz="1200" dirty="0">
                <a:solidFill>
                  <a:schemeClr val="lt2"/>
                </a:solidFill>
                <a:latin typeface="Ubuntu Light"/>
                <a:sym typeface="Ubuntu Light"/>
              </a:rPr>
              <a:t>Model should be able to readjust to exogenous factors affecting load consumption such as generation capacity increase/decrease or consumer portfolio changes.</a:t>
            </a: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>
              <a:buClr>
                <a:schemeClr val="lt2"/>
              </a:buClr>
              <a:buSzPts val="1400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>
              <a:buClr>
                <a:schemeClr val="lt2"/>
              </a:buClr>
              <a:buSzPts val="1400"/>
            </a:pPr>
            <a:r>
              <a:rPr lang="en-US" sz="1200" dirty="0">
                <a:solidFill>
                  <a:schemeClr val="lt2"/>
                </a:solidFill>
                <a:latin typeface="Ubuntu Light"/>
                <a:sym typeface="Ubuntu Light"/>
              </a:rPr>
              <a:t>Execution time and data availability must also be considered since we need forecasts for the short-term (e.g. next few hours). </a:t>
            </a: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lt2"/>
              </a:solidFill>
              <a:latin typeface="Ubuntu Light"/>
              <a:sym typeface="Ubuntu Light"/>
            </a:endParaRPr>
          </a:p>
          <a:p>
            <a:pPr marL="171450" indent="-171450"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24" name="Google Shape;8522;p78">
            <a:extLst>
              <a:ext uri="{FF2B5EF4-FFF2-40B4-BE49-F238E27FC236}">
                <a16:creationId xmlns:a16="http://schemas.microsoft.com/office/drawing/2014/main" id="{0093E220-2A19-42E8-BC9C-A0105DC28596}"/>
              </a:ext>
            </a:extLst>
          </p:cNvPr>
          <p:cNvGrpSpPr/>
          <p:nvPr/>
        </p:nvGrpSpPr>
        <p:grpSpPr>
          <a:xfrm>
            <a:off x="728662" y="1220701"/>
            <a:ext cx="472464" cy="408510"/>
            <a:chOff x="-1591550" y="3597475"/>
            <a:chExt cx="293825" cy="294575"/>
          </a:xfrm>
          <a:solidFill>
            <a:schemeClr val="accent2">
              <a:lumMod val="75000"/>
            </a:schemeClr>
          </a:solidFill>
        </p:grpSpPr>
        <p:sp>
          <p:nvSpPr>
            <p:cNvPr id="25" name="Google Shape;8523;p78">
              <a:extLst>
                <a:ext uri="{FF2B5EF4-FFF2-40B4-BE49-F238E27FC236}">
                  <a16:creationId xmlns:a16="http://schemas.microsoft.com/office/drawing/2014/main" id="{206DB151-C169-45DC-8F52-8D618BBD698D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24;p78">
              <a:extLst>
                <a:ext uri="{FF2B5EF4-FFF2-40B4-BE49-F238E27FC236}">
                  <a16:creationId xmlns:a16="http://schemas.microsoft.com/office/drawing/2014/main" id="{B2641018-6646-4609-8515-3A16730C6128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525;p78">
              <a:extLst>
                <a:ext uri="{FF2B5EF4-FFF2-40B4-BE49-F238E27FC236}">
                  <a16:creationId xmlns:a16="http://schemas.microsoft.com/office/drawing/2014/main" id="{B0F9E2EB-436A-4870-AC67-E1AC20F0A109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8522;p78">
            <a:extLst>
              <a:ext uri="{FF2B5EF4-FFF2-40B4-BE49-F238E27FC236}">
                <a16:creationId xmlns:a16="http://schemas.microsoft.com/office/drawing/2014/main" id="{DB6D25CF-24F6-4BA8-84EB-25F4109B1999}"/>
              </a:ext>
            </a:extLst>
          </p:cNvPr>
          <p:cNvGrpSpPr/>
          <p:nvPr/>
        </p:nvGrpSpPr>
        <p:grpSpPr>
          <a:xfrm>
            <a:off x="728662" y="2047174"/>
            <a:ext cx="472464" cy="408510"/>
            <a:chOff x="-1591550" y="3597475"/>
            <a:chExt cx="293825" cy="294575"/>
          </a:xfrm>
          <a:solidFill>
            <a:schemeClr val="accent2">
              <a:lumMod val="75000"/>
            </a:schemeClr>
          </a:solidFill>
        </p:grpSpPr>
        <p:sp>
          <p:nvSpPr>
            <p:cNvPr id="29" name="Google Shape;8523;p78">
              <a:extLst>
                <a:ext uri="{FF2B5EF4-FFF2-40B4-BE49-F238E27FC236}">
                  <a16:creationId xmlns:a16="http://schemas.microsoft.com/office/drawing/2014/main" id="{B1865E4E-6025-4E24-8A37-2A8A70ADBE55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24;p78">
              <a:extLst>
                <a:ext uri="{FF2B5EF4-FFF2-40B4-BE49-F238E27FC236}">
                  <a16:creationId xmlns:a16="http://schemas.microsoft.com/office/drawing/2014/main" id="{E1E9AAB2-E301-41EF-9ECF-3EB151AC6A8F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25;p78">
              <a:extLst>
                <a:ext uri="{FF2B5EF4-FFF2-40B4-BE49-F238E27FC236}">
                  <a16:creationId xmlns:a16="http://schemas.microsoft.com/office/drawing/2014/main" id="{B6AD8B25-A70A-4FAB-958C-96F8EE5EBCC1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8522;p78">
            <a:extLst>
              <a:ext uri="{FF2B5EF4-FFF2-40B4-BE49-F238E27FC236}">
                <a16:creationId xmlns:a16="http://schemas.microsoft.com/office/drawing/2014/main" id="{6D888BE3-648C-4016-A6F2-675A17E5249F}"/>
              </a:ext>
            </a:extLst>
          </p:cNvPr>
          <p:cNvGrpSpPr/>
          <p:nvPr/>
        </p:nvGrpSpPr>
        <p:grpSpPr>
          <a:xfrm>
            <a:off x="728662" y="2940645"/>
            <a:ext cx="472464" cy="408510"/>
            <a:chOff x="-1591550" y="3597475"/>
            <a:chExt cx="293825" cy="294575"/>
          </a:xfrm>
          <a:solidFill>
            <a:schemeClr val="accent2">
              <a:lumMod val="75000"/>
            </a:schemeClr>
          </a:solidFill>
        </p:grpSpPr>
        <p:sp>
          <p:nvSpPr>
            <p:cNvPr id="33" name="Google Shape;8523;p78">
              <a:extLst>
                <a:ext uri="{FF2B5EF4-FFF2-40B4-BE49-F238E27FC236}">
                  <a16:creationId xmlns:a16="http://schemas.microsoft.com/office/drawing/2014/main" id="{D12765F6-26F1-457A-9930-6BFC067501A5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24;p78">
              <a:extLst>
                <a:ext uri="{FF2B5EF4-FFF2-40B4-BE49-F238E27FC236}">
                  <a16:creationId xmlns:a16="http://schemas.microsoft.com/office/drawing/2014/main" id="{7F5EE109-F560-4C45-B6E8-383A6B0FD6AB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5;p78">
              <a:extLst>
                <a:ext uri="{FF2B5EF4-FFF2-40B4-BE49-F238E27FC236}">
                  <a16:creationId xmlns:a16="http://schemas.microsoft.com/office/drawing/2014/main" id="{BDB6D357-4D57-4442-8B43-4F03F159F9FE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" name="Google Shape;8522;p78">
            <a:extLst>
              <a:ext uri="{FF2B5EF4-FFF2-40B4-BE49-F238E27FC236}">
                <a16:creationId xmlns:a16="http://schemas.microsoft.com/office/drawing/2014/main" id="{2BE36992-F9AA-4DE9-949B-0D9853BB4C6D}"/>
              </a:ext>
            </a:extLst>
          </p:cNvPr>
          <p:cNvGrpSpPr/>
          <p:nvPr/>
        </p:nvGrpSpPr>
        <p:grpSpPr>
          <a:xfrm>
            <a:off x="728662" y="3834117"/>
            <a:ext cx="472464" cy="408510"/>
            <a:chOff x="-1591550" y="3597475"/>
            <a:chExt cx="293825" cy="294575"/>
          </a:xfrm>
          <a:solidFill>
            <a:schemeClr val="accent2">
              <a:lumMod val="75000"/>
            </a:schemeClr>
          </a:solidFill>
        </p:grpSpPr>
        <p:sp>
          <p:nvSpPr>
            <p:cNvPr id="37" name="Google Shape;8523;p78">
              <a:extLst>
                <a:ext uri="{FF2B5EF4-FFF2-40B4-BE49-F238E27FC236}">
                  <a16:creationId xmlns:a16="http://schemas.microsoft.com/office/drawing/2014/main" id="{1DB453DE-CB0A-4D70-94F4-3C23EB5AF326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24;p78">
              <a:extLst>
                <a:ext uri="{FF2B5EF4-FFF2-40B4-BE49-F238E27FC236}">
                  <a16:creationId xmlns:a16="http://schemas.microsoft.com/office/drawing/2014/main" id="{26266F5B-D916-466C-BC61-26E371D9718D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25;p78">
              <a:extLst>
                <a:ext uri="{FF2B5EF4-FFF2-40B4-BE49-F238E27FC236}">
                  <a16:creationId xmlns:a16="http://schemas.microsoft.com/office/drawing/2014/main" id="{AE207D1B-773B-4021-9F82-CB0E2679223D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3"/>
          <p:cNvSpPr txBox="1">
            <a:spLocks noGrp="1"/>
          </p:cNvSpPr>
          <p:nvPr>
            <p:ph type="title" idx="6"/>
          </p:nvPr>
        </p:nvSpPr>
        <p:spPr>
          <a:xfrm>
            <a:off x="735750" y="193010"/>
            <a:ext cx="7672500" cy="5935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Description </a:t>
            </a:r>
            <a:endParaRPr dirty="0"/>
          </a:p>
        </p:txBody>
      </p:sp>
      <p:sp>
        <p:nvSpPr>
          <p:cNvPr id="722" name="Google Shape;722;p5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cxnSp>
        <p:nvCxnSpPr>
          <p:cNvPr id="723" name="Google Shape;723;p53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" name="Google Shape;727;p53"/>
          <p:cNvSpPr txBox="1">
            <a:spLocks noGrp="1"/>
          </p:cNvSpPr>
          <p:nvPr>
            <p:ph type="ctrTitle" idx="7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Sources</a:t>
            </a:r>
            <a:endParaRPr dirty="0"/>
          </a:p>
        </p:txBody>
      </p:sp>
      <p:sp>
        <p:nvSpPr>
          <p:cNvPr id="728" name="Google Shape;728;p53"/>
          <p:cNvSpPr txBox="1">
            <a:spLocks noGrp="1"/>
          </p:cNvSpPr>
          <p:nvPr>
            <p:ph type="subTitle" idx="8"/>
          </p:nvPr>
        </p:nvSpPr>
        <p:spPr>
          <a:xfrm>
            <a:off x="1073150" y="2041825"/>
            <a:ext cx="2178000" cy="774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u="sng" dirty="0"/>
              <a:t>Load consumption:</a:t>
            </a:r>
            <a:r>
              <a:rPr lang="en-US" b="1" dirty="0"/>
              <a:t> </a:t>
            </a:r>
            <a:r>
              <a:rPr lang="en-US" dirty="0"/>
              <a:t>publicly available from the ENTSO-E</a:t>
            </a:r>
            <a:r>
              <a:rPr lang="en-GR" dirty="0"/>
              <a:t> </a:t>
            </a:r>
            <a:endParaRPr lang="en-US" dirty="0"/>
          </a:p>
          <a:p>
            <a:pPr marL="0" lvl="0" indent="0"/>
            <a:r>
              <a:rPr lang="en-US" b="1" u="sng" dirty="0"/>
              <a:t>Weather data:</a:t>
            </a:r>
            <a:r>
              <a:rPr lang="en-US" b="1" dirty="0"/>
              <a:t> </a:t>
            </a:r>
            <a:r>
              <a:rPr lang="en-US" dirty="0"/>
              <a:t>scrapped from free meteo website </a:t>
            </a:r>
            <a:endParaRPr lang="en-US" b="1" u="sng" dirty="0"/>
          </a:p>
        </p:txBody>
      </p:sp>
      <p:sp>
        <p:nvSpPr>
          <p:cNvPr id="729" name="Google Shape;729;p53"/>
          <p:cNvSpPr txBox="1">
            <a:spLocks noGrp="1"/>
          </p:cNvSpPr>
          <p:nvPr>
            <p:ph type="ctrTitle" idx="9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Volume</a:t>
            </a:r>
          </a:p>
        </p:txBody>
      </p:sp>
      <p:sp>
        <p:nvSpPr>
          <p:cNvPr id="730" name="Google Shape;730;p53"/>
          <p:cNvSpPr txBox="1">
            <a:spLocks noGrp="1"/>
          </p:cNvSpPr>
          <p:nvPr>
            <p:ph type="subTitle" idx="13"/>
          </p:nvPr>
        </p:nvSpPr>
        <p:spPr>
          <a:xfrm>
            <a:off x="3452400" y="1876118"/>
            <a:ext cx="2178000" cy="10022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u="sng" dirty="0"/>
              <a:t>Dates:</a:t>
            </a:r>
            <a:r>
              <a:rPr lang="en-US" b="1" dirty="0"/>
              <a:t> </a:t>
            </a:r>
          </a:p>
          <a:p>
            <a:pPr marL="0" lvl="0" indent="0"/>
            <a:r>
              <a:rPr lang="en-US" dirty="0"/>
              <a:t>1 June 2018 - 30 June 2021</a:t>
            </a:r>
            <a:r>
              <a:rPr lang="en-GR" dirty="0"/>
              <a:t> 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Frequency: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Hourly values – electric load</a:t>
            </a:r>
          </a:p>
          <a:p>
            <a:pPr marL="0" lvl="0" indent="0" algn="l"/>
            <a:r>
              <a:rPr lang="en-US" dirty="0"/>
              <a:t>Half hourly values - weather</a:t>
            </a:r>
            <a:r>
              <a:rPr lang="en-GR" dirty="0"/>
              <a:t> </a:t>
            </a:r>
            <a:endParaRPr lang="en-US" dirty="0"/>
          </a:p>
        </p:txBody>
      </p:sp>
      <p:sp>
        <p:nvSpPr>
          <p:cNvPr id="731" name="Google Shape;731;p53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Exploration</a:t>
            </a:r>
            <a:endParaRPr dirty="0"/>
          </a:p>
        </p:txBody>
      </p:sp>
      <p:sp>
        <p:nvSpPr>
          <p:cNvPr id="732" name="Google Shape;732;p53"/>
          <p:cNvSpPr txBox="1">
            <a:spLocks noGrp="1"/>
          </p:cNvSpPr>
          <p:nvPr>
            <p:ph type="subTitle" idx="15"/>
          </p:nvPr>
        </p:nvSpPr>
        <p:spPr>
          <a:xfrm>
            <a:off x="5778000" y="1873188"/>
            <a:ext cx="2630250" cy="943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dirty="0"/>
              <a:t>Drop duplicate dates</a:t>
            </a:r>
            <a:r>
              <a:rPr lang="en-GR" dirty="0"/>
              <a:t> 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R" dirty="0"/>
              <a:t>Forward fill </a:t>
            </a:r>
            <a:r>
              <a:rPr lang="en-US" dirty="0"/>
              <a:t>the </a:t>
            </a:r>
            <a:r>
              <a:rPr lang="en-GR" dirty="0"/>
              <a:t>missing hours 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dirty="0"/>
              <a:t>Remove percentage (‘%’), Celsius (‘°C’) and the Beaufort (‘Bf’) symbols</a:t>
            </a:r>
            <a:r>
              <a:rPr lang="en-GR" dirty="0"/>
              <a:t> </a:t>
            </a:r>
            <a:endParaRPr dirty="0"/>
          </a:p>
        </p:txBody>
      </p:sp>
      <p:sp>
        <p:nvSpPr>
          <p:cNvPr id="733" name="Google Shape;733;p53"/>
          <p:cNvSpPr txBox="1">
            <a:spLocks noGrp="1"/>
          </p:cNvSpPr>
          <p:nvPr>
            <p:ph type="ctrTitle"/>
          </p:nvPr>
        </p:nvSpPr>
        <p:spPr>
          <a:xfrm>
            <a:off x="1034824" y="2933226"/>
            <a:ext cx="7061276" cy="29892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Transformation to timeseries format</a:t>
            </a:r>
            <a:endParaRPr dirty="0"/>
          </a:p>
        </p:txBody>
      </p:sp>
      <p:sp>
        <p:nvSpPr>
          <p:cNvPr id="734" name="Google Shape;734;p53"/>
          <p:cNvSpPr txBox="1">
            <a:spLocks noGrp="1"/>
          </p:cNvSpPr>
          <p:nvPr>
            <p:ph type="subTitle" idx="1"/>
          </p:nvPr>
        </p:nvSpPr>
        <p:spPr>
          <a:xfrm>
            <a:off x="1191488" y="3334506"/>
            <a:ext cx="7013151" cy="94338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GB" dirty="0"/>
              <a:t>Merge weather data and electric load in same granularity tabular format for all dates</a:t>
            </a:r>
          </a:p>
          <a:p>
            <a:pPr algn="l">
              <a:buFont typeface="Wingdings" pitchFamily="2" charset="2"/>
              <a:buChar char="v"/>
            </a:pPr>
            <a:r>
              <a:rPr lang="en-US" dirty="0"/>
              <a:t>Create two more variables:</a:t>
            </a:r>
          </a:p>
          <a:p>
            <a:pPr marL="768350" lvl="1" indent="-171450" algn="l">
              <a:buFont typeface="Wingdings" pitchFamily="2" charset="2"/>
              <a:buChar char="Ø"/>
            </a:pPr>
            <a:r>
              <a:rPr lang="en-US" dirty="0"/>
              <a:t>Month of the year</a:t>
            </a:r>
          </a:p>
          <a:p>
            <a:pPr marL="768350" lvl="1" indent="-171450" algn="l">
              <a:buFont typeface="Wingdings" pitchFamily="2" charset="2"/>
              <a:buChar char="Ø"/>
            </a:pPr>
            <a:r>
              <a:rPr lang="en-US" dirty="0"/>
              <a:t>Flags the national holidays and weekends.</a:t>
            </a:r>
            <a:r>
              <a:rPr lang="en-GR" dirty="0"/>
              <a:t> </a:t>
            </a:r>
            <a:r>
              <a:rPr lang="en-US" dirty="0"/>
              <a:t>	</a:t>
            </a:r>
            <a:endParaRPr lang="en-GB" dirty="0"/>
          </a:p>
          <a:p>
            <a:pPr algn="l">
              <a:buFont typeface="Wingdings" pitchFamily="2" charset="2"/>
              <a:buChar char="v"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786;p56">
            <a:extLst>
              <a:ext uri="{FF2B5EF4-FFF2-40B4-BE49-F238E27FC236}">
                <a16:creationId xmlns:a16="http://schemas.microsoft.com/office/drawing/2014/main" id="{361437C5-30B7-41BF-B310-9717046F74B7}"/>
              </a:ext>
            </a:extLst>
          </p:cNvPr>
          <p:cNvSpPr txBox="1">
            <a:spLocks/>
          </p:cNvSpPr>
          <p:nvPr/>
        </p:nvSpPr>
        <p:spPr>
          <a:xfrm>
            <a:off x="414940" y="562056"/>
            <a:ext cx="8295208" cy="75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en-US" dirty="0"/>
              <a:t>Load consumption data in combination with weather data (Temperature, Humidity, Wind) from Athens and Thessaloniki.</a:t>
            </a:r>
            <a:endParaRPr lang="en-GR" dirty="0"/>
          </a:p>
          <a:p>
            <a:pPr marL="0" indent="0"/>
            <a:endParaRPr lang="en-US" sz="1200" dirty="0"/>
          </a:p>
        </p:txBody>
      </p:sp>
      <p:sp>
        <p:nvSpPr>
          <p:cNvPr id="23" name="Google Shape;786;p56">
            <a:extLst>
              <a:ext uri="{FF2B5EF4-FFF2-40B4-BE49-F238E27FC236}">
                <a16:creationId xmlns:a16="http://schemas.microsoft.com/office/drawing/2014/main" id="{B0BFB286-3E5E-4845-ABC0-3A71A2097420}"/>
              </a:ext>
            </a:extLst>
          </p:cNvPr>
          <p:cNvSpPr txBox="1">
            <a:spLocks/>
          </p:cNvSpPr>
          <p:nvPr/>
        </p:nvSpPr>
        <p:spPr>
          <a:xfrm>
            <a:off x="851647" y="4770700"/>
            <a:ext cx="5028604" cy="74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l"/>
            <a:r>
              <a:rPr lang="en-US" sz="800" dirty="0"/>
              <a:t>Datasets sources: </a:t>
            </a:r>
            <a:r>
              <a:rPr lang="en-GB" sz="800" u="sng" dirty="0">
                <a:hlinkClick r:id="rId3"/>
              </a:rPr>
              <a:t>https://transparency.entsoe.eu/</a:t>
            </a:r>
            <a:endParaRPr lang="en-GB" sz="800" u="sng" dirty="0"/>
          </a:p>
          <a:p>
            <a:pPr marL="0" indent="0" algn="l"/>
            <a:r>
              <a:rPr lang="en-GB" sz="800" dirty="0"/>
              <a:t>                                   </a:t>
            </a:r>
            <a:r>
              <a:rPr lang="en-GB" sz="800" u="sng" dirty="0">
                <a:solidFill>
                  <a:schemeClr val="tx1">
                    <a:lumMod val="50000"/>
                  </a:schemeClr>
                </a:solidFill>
              </a:rPr>
              <a:t>https://freemeteo.gr/</a:t>
            </a:r>
            <a:endParaRPr lang="en-US" sz="800" u="sng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74" name="Google Shape;7501;p76">
            <a:extLst>
              <a:ext uri="{FF2B5EF4-FFF2-40B4-BE49-F238E27FC236}">
                <a16:creationId xmlns:a16="http://schemas.microsoft.com/office/drawing/2014/main" id="{2F00BDBD-843C-4037-98D1-378FCC4479F5}"/>
              </a:ext>
            </a:extLst>
          </p:cNvPr>
          <p:cNvGrpSpPr/>
          <p:nvPr/>
        </p:nvGrpSpPr>
        <p:grpSpPr>
          <a:xfrm>
            <a:off x="1893428" y="3037404"/>
            <a:ext cx="354311" cy="355909"/>
            <a:chOff x="-49764975" y="3551225"/>
            <a:chExt cx="299300" cy="300650"/>
          </a:xfrm>
        </p:grpSpPr>
        <p:sp>
          <p:nvSpPr>
            <p:cNvPr id="75" name="Google Shape;7502;p76">
              <a:extLst>
                <a:ext uri="{FF2B5EF4-FFF2-40B4-BE49-F238E27FC236}">
                  <a16:creationId xmlns:a16="http://schemas.microsoft.com/office/drawing/2014/main" id="{65942B73-7F03-4D2D-AAE2-826B5D890062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503;p76">
              <a:extLst>
                <a:ext uri="{FF2B5EF4-FFF2-40B4-BE49-F238E27FC236}">
                  <a16:creationId xmlns:a16="http://schemas.microsoft.com/office/drawing/2014/main" id="{4DEE5182-6F8C-4C38-BCD7-32C7D12B434F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504;p76">
              <a:extLst>
                <a:ext uri="{FF2B5EF4-FFF2-40B4-BE49-F238E27FC236}">
                  <a16:creationId xmlns:a16="http://schemas.microsoft.com/office/drawing/2014/main" id="{B0CB2509-B996-48AF-A72B-F48C509FEE6A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05;p76">
              <a:extLst>
                <a:ext uri="{FF2B5EF4-FFF2-40B4-BE49-F238E27FC236}">
                  <a16:creationId xmlns:a16="http://schemas.microsoft.com/office/drawing/2014/main" id="{B2C52C6D-1A4F-4CEA-B056-4B63BD560079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506;p76">
              <a:extLst>
                <a:ext uri="{FF2B5EF4-FFF2-40B4-BE49-F238E27FC236}">
                  <a16:creationId xmlns:a16="http://schemas.microsoft.com/office/drawing/2014/main" id="{4C10A475-2C8E-4FA9-ACB4-72E9818E8423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507;p76">
              <a:extLst>
                <a:ext uri="{FF2B5EF4-FFF2-40B4-BE49-F238E27FC236}">
                  <a16:creationId xmlns:a16="http://schemas.microsoft.com/office/drawing/2014/main" id="{8CF23EF6-4179-4E82-8B11-ACE02E221781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08;p76">
              <a:extLst>
                <a:ext uri="{FF2B5EF4-FFF2-40B4-BE49-F238E27FC236}">
                  <a16:creationId xmlns:a16="http://schemas.microsoft.com/office/drawing/2014/main" id="{C2B4049A-B5E1-4B71-937C-B291A2724341}"/>
                </a:ext>
              </a:extLst>
            </p:cNvPr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7509;p76">
              <a:extLst>
                <a:ext uri="{FF2B5EF4-FFF2-40B4-BE49-F238E27FC236}">
                  <a16:creationId xmlns:a16="http://schemas.microsoft.com/office/drawing/2014/main" id="{3F1BB61D-A4B3-4930-9ABE-E74A12C73A1D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10;p76">
              <a:extLst>
                <a:ext uri="{FF2B5EF4-FFF2-40B4-BE49-F238E27FC236}">
                  <a16:creationId xmlns:a16="http://schemas.microsoft.com/office/drawing/2014/main" id="{D188F606-6A74-4979-BE89-5BFD7468FCBD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11;p76">
              <a:extLst>
                <a:ext uri="{FF2B5EF4-FFF2-40B4-BE49-F238E27FC236}">
                  <a16:creationId xmlns:a16="http://schemas.microsoft.com/office/drawing/2014/main" id="{22C9B7AB-0993-40FA-B130-8217F698ECDB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512;p76">
              <a:extLst>
                <a:ext uri="{FF2B5EF4-FFF2-40B4-BE49-F238E27FC236}">
                  <a16:creationId xmlns:a16="http://schemas.microsoft.com/office/drawing/2014/main" id="{E3C74766-34AF-43DB-AB0A-75957EF91806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7461;p76">
            <a:extLst>
              <a:ext uri="{FF2B5EF4-FFF2-40B4-BE49-F238E27FC236}">
                <a16:creationId xmlns:a16="http://schemas.microsoft.com/office/drawing/2014/main" id="{42BCFF97-BABB-4763-951D-8019306F1B7A}"/>
              </a:ext>
            </a:extLst>
          </p:cNvPr>
          <p:cNvGrpSpPr/>
          <p:nvPr/>
        </p:nvGrpSpPr>
        <p:grpSpPr>
          <a:xfrm>
            <a:off x="1110434" y="1326763"/>
            <a:ext cx="298377" cy="354519"/>
            <a:chOff x="-48233050" y="3569725"/>
            <a:chExt cx="252050" cy="299475"/>
          </a:xfrm>
          <a:solidFill>
            <a:schemeClr val="accent2">
              <a:lumMod val="75000"/>
            </a:schemeClr>
          </a:solidFill>
        </p:grpSpPr>
        <p:sp>
          <p:nvSpPr>
            <p:cNvPr id="87" name="Google Shape;7462;p76">
              <a:extLst>
                <a:ext uri="{FF2B5EF4-FFF2-40B4-BE49-F238E27FC236}">
                  <a16:creationId xmlns:a16="http://schemas.microsoft.com/office/drawing/2014/main" id="{4C1F57D3-31E7-4A2D-9C27-0B8572AC5EFD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463;p76">
              <a:extLst>
                <a:ext uri="{FF2B5EF4-FFF2-40B4-BE49-F238E27FC236}">
                  <a16:creationId xmlns:a16="http://schemas.microsoft.com/office/drawing/2014/main" id="{D58AF2B2-2627-4DA9-BFF9-266C24D7BE3E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464;p76">
              <a:extLst>
                <a:ext uri="{FF2B5EF4-FFF2-40B4-BE49-F238E27FC236}">
                  <a16:creationId xmlns:a16="http://schemas.microsoft.com/office/drawing/2014/main" id="{88F0AEEF-2993-4DB1-8F11-B6BC5EF34007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530;p72">
            <a:extLst>
              <a:ext uri="{FF2B5EF4-FFF2-40B4-BE49-F238E27FC236}">
                <a16:creationId xmlns:a16="http://schemas.microsoft.com/office/drawing/2014/main" id="{565C66A1-52E1-40E3-8394-B54B57E0AFA9}"/>
              </a:ext>
            </a:extLst>
          </p:cNvPr>
          <p:cNvGrpSpPr/>
          <p:nvPr/>
        </p:nvGrpSpPr>
        <p:grpSpPr>
          <a:xfrm>
            <a:off x="5880251" y="1356043"/>
            <a:ext cx="339306" cy="339253"/>
            <a:chOff x="2685825" y="840375"/>
            <a:chExt cx="481900" cy="481825"/>
          </a:xfrm>
          <a:solidFill>
            <a:schemeClr val="accent2">
              <a:lumMod val="75000"/>
            </a:schemeClr>
          </a:solidFill>
        </p:grpSpPr>
        <p:sp>
          <p:nvSpPr>
            <p:cNvPr id="91" name="Google Shape;5531;p72">
              <a:extLst>
                <a:ext uri="{FF2B5EF4-FFF2-40B4-BE49-F238E27FC236}">
                  <a16:creationId xmlns:a16="http://schemas.microsoft.com/office/drawing/2014/main" id="{C71257C4-B612-436D-98E7-0BA95717CAF3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5532;p72">
              <a:extLst>
                <a:ext uri="{FF2B5EF4-FFF2-40B4-BE49-F238E27FC236}">
                  <a16:creationId xmlns:a16="http://schemas.microsoft.com/office/drawing/2014/main" id="{11F6E427-BA23-40A8-B7D2-FA74C0477C53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3" name="Google Shape;7491;p76">
            <a:extLst>
              <a:ext uri="{FF2B5EF4-FFF2-40B4-BE49-F238E27FC236}">
                <a16:creationId xmlns:a16="http://schemas.microsoft.com/office/drawing/2014/main" id="{E9433998-FE7C-4E00-84DE-D1D8FFE804EB}"/>
              </a:ext>
            </a:extLst>
          </p:cNvPr>
          <p:cNvGrpSpPr/>
          <p:nvPr/>
        </p:nvGrpSpPr>
        <p:grpSpPr>
          <a:xfrm>
            <a:off x="3494903" y="1275312"/>
            <a:ext cx="354311" cy="354104"/>
            <a:chOff x="-49764975" y="3183375"/>
            <a:chExt cx="299300" cy="299125"/>
          </a:xfrm>
          <a:solidFill>
            <a:schemeClr val="accent2">
              <a:lumMod val="75000"/>
            </a:schemeClr>
          </a:solidFill>
        </p:grpSpPr>
        <p:sp>
          <p:nvSpPr>
            <p:cNvPr id="94" name="Google Shape;7492;p76">
              <a:extLst>
                <a:ext uri="{FF2B5EF4-FFF2-40B4-BE49-F238E27FC236}">
                  <a16:creationId xmlns:a16="http://schemas.microsoft.com/office/drawing/2014/main" id="{BCF1FC40-B1A0-4C68-9471-850B48F41903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493;p76">
              <a:extLst>
                <a:ext uri="{FF2B5EF4-FFF2-40B4-BE49-F238E27FC236}">
                  <a16:creationId xmlns:a16="http://schemas.microsoft.com/office/drawing/2014/main" id="{6C9FACC3-9777-4536-8BFF-FC88B172FD5C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494;p76">
              <a:extLst>
                <a:ext uri="{FF2B5EF4-FFF2-40B4-BE49-F238E27FC236}">
                  <a16:creationId xmlns:a16="http://schemas.microsoft.com/office/drawing/2014/main" id="{38EB04BD-9142-4418-A06C-344140B5AEA6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495;p76">
              <a:extLst>
                <a:ext uri="{FF2B5EF4-FFF2-40B4-BE49-F238E27FC236}">
                  <a16:creationId xmlns:a16="http://schemas.microsoft.com/office/drawing/2014/main" id="{D1BA941C-24C4-4FB4-968C-119BE83684D9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496;p76">
              <a:extLst>
                <a:ext uri="{FF2B5EF4-FFF2-40B4-BE49-F238E27FC236}">
                  <a16:creationId xmlns:a16="http://schemas.microsoft.com/office/drawing/2014/main" id="{43BBB122-6D8D-45C1-85F9-114A2B509527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497;p76">
              <a:extLst>
                <a:ext uri="{FF2B5EF4-FFF2-40B4-BE49-F238E27FC236}">
                  <a16:creationId xmlns:a16="http://schemas.microsoft.com/office/drawing/2014/main" id="{E0778E3B-737D-49A5-8453-D0C054EFC6BD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498;p76">
              <a:extLst>
                <a:ext uri="{FF2B5EF4-FFF2-40B4-BE49-F238E27FC236}">
                  <a16:creationId xmlns:a16="http://schemas.microsoft.com/office/drawing/2014/main" id="{C64E5C21-1A43-468A-923F-1C3896E5F047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499;p76">
              <a:extLst>
                <a:ext uri="{FF2B5EF4-FFF2-40B4-BE49-F238E27FC236}">
                  <a16:creationId xmlns:a16="http://schemas.microsoft.com/office/drawing/2014/main" id="{1B70AB83-D66F-4BFB-ABD7-6E4646C77BFD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500;p76">
              <a:extLst>
                <a:ext uri="{FF2B5EF4-FFF2-40B4-BE49-F238E27FC236}">
                  <a16:creationId xmlns:a16="http://schemas.microsoft.com/office/drawing/2014/main" id="{5C728400-4126-4D30-974D-AE2B3B20459C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Final dataset</a:t>
            </a:r>
            <a:endParaRPr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762A3B-3634-F044-8803-CD5DFBACA7F0}"/>
              </a:ext>
            </a:extLst>
          </p:cNvPr>
          <p:cNvGraphicFramePr>
            <a:graphicFrameLocks noGrp="1"/>
          </p:cNvGraphicFramePr>
          <p:nvPr/>
        </p:nvGraphicFramePr>
        <p:xfrm>
          <a:off x="484094" y="1317812"/>
          <a:ext cx="5387790" cy="3218327"/>
        </p:xfrm>
        <a:graphic>
          <a:graphicData uri="http://schemas.openxmlformats.org/drawingml/2006/table">
            <a:tbl>
              <a:tblPr/>
              <a:tblGrid>
                <a:gridCol w="719919">
                  <a:extLst>
                    <a:ext uri="{9D8B030D-6E8A-4147-A177-3AD203B41FA5}">
                      <a16:colId xmlns:a16="http://schemas.microsoft.com/office/drawing/2014/main" val="2111638278"/>
                    </a:ext>
                  </a:extLst>
                </a:gridCol>
                <a:gridCol w="359961">
                  <a:extLst>
                    <a:ext uri="{9D8B030D-6E8A-4147-A177-3AD203B41FA5}">
                      <a16:colId xmlns:a16="http://schemas.microsoft.com/office/drawing/2014/main" val="178585191"/>
                    </a:ext>
                  </a:extLst>
                </a:gridCol>
                <a:gridCol w="673473">
                  <a:extLst>
                    <a:ext uri="{9D8B030D-6E8A-4147-A177-3AD203B41FA5}">
                      <a16:colId xmlns:a16="http://schemas.microsoft.com/office/drawing/2014/main" val="3491249578"/>
                    </a:ext>
                  </a:extLst>
                </a:gridCol>
                <a:gridCol w="383185">
                  <a:extLst>
                    <a:ext uri="{9D8B030D-6E8A-4147-A177-3AD203B41FA5}">
                      <a16:colId xmlns:a16="http://schemas.microsoft.com/office/drawing/2014/main" val="2836023910"/>
                    </a:ext>
                  </a:extLst>
                </a:gridCol>
                <a:gridCol w="499298">
                  <a:extLst>
                    <a:ext uri="{9D8B030D-6E8A-4147-A177-3AD203B41FA5}">
                      <a16:colId xmlns:a16="http://schemas.microsoft.com/office/drawing/2014/main" val="3090954227"/>
                    </a:ext>
                  </a:extLst>
                </a:gridCol>
                <a:gridCol w="626018">
                  <a:extLst>
                    <a:ext uri="{9D8B030D-6E8A-4147-A177-3AD203B41FA5}">
                      <a16:colId xmlns:a16="http://schemas.microsoft.com/office/drawing/2014/main" val="773890389"/>
                    </a:ext>
                  </a:extLst>
                </a:gridCol>
                <a:gridCol w="614853">
                  <a:extLst>
                    <a:ext uri="{9D8B030D-6E8A-4147-A177-3AD203B41FA5}">
                      <a16:colId xmlns:a16="http://schemas.microsoft.com/office/drawing/2014/main" val="3616022402"/>
                    </a:ext>
                  </a:extLst>
                </a:gridCol>
                <a:gridCol w="604433">
                  <a:extLst>
                    <a:ext uri="{9D8B030D-6E8A-4147-A177-3AD203B41FA5}">
                      <a16:colId xmlns:a16="http://schemas.microsoft.com/office/drawing/2014/main" val="3181948546"/>
                    </a:ext>
                  </a:extLst>
                </a:gridCol>
                <a:gridCol w="323060">
                  <a:extLst>
                    <a:ext uri="{9D8B030D-6E8A-4147-A177-3AD203B41FA5}">
                      <a16:colId xmlns:a16="http://schemas.microsoft.com/office/drawing/2014/main" val="1319433550"/>
                    </a:ext>
                  </a:extLst>
                </a:gridCol>
                <a:gridCol w="583590">
                  <a:extLst>
                    <a:ext uri="{9D8B030D-6E8A-4147-A177-3AD203B41FA5}">
                      <a16:colId xmlns:a16="http://schemas.microsoft.com/office/drawing/2014/main" val="1129981398"/>
                    </a:ext>
                  </a:extLst>
                </a:gridCol>
              </a:tblGrid>
              <a:tr h="524408">
                <a:tc>
                  <a:txBody>
                    <a:bodyPr/>
                    <a:lstStyle/>
                    <a:p>
                      <a:pPr algn="l" fontAlgn="ctr"/>
                      <a:endParaRPr lang="en-GB" sz="600" b="1" dirty="0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en-GB" sz="600" b="1" dirty="0">
                          <a:effectLst/>
                        </a:rPr>
                      </a:br>
                      <a:r>
                        <a:rPr lang="en-GB" sz="600" b="1" dirty="0">
                          <a:effectLst/>
                        </a:rPr>
                        <a:t>Load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Temperature Athens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Wind</a:t>
                      </a:r>
                    </a:p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Athens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Humidity Athens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Temperature Thessaloniki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Wind </a:t>
                      </a:r>
                    </a:p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Thessaloniki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Humidity Thessaloniki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Month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b="1" dirty="0">
                          <a:effectLst/>
                        </a:rPr>
                        <a:t>Holiday/ Weekend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294376"/>
                  </a:ext>
                </a:extLst>
              </a:tr>
              <a:tr h="136377"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b="1">
                          <a:effectLst/>
                        </a:rPr>
                        <a:t>Date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R" sz="600" b="1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R" sz="600" b="1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R" sz="600" b="1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R" sz="600" b="1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R" sz="600" b="1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R" sz="600" b="1" dirty="0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R" sz="600" b="1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R" sz="600" b="1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R" sz="600" b="1">
                        <a:effectLst/>
                      </a:endParaRP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79592"/>
                  </a:ext>
                </a:extLst>
              </a:tr>
              <a:tr h="426257"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b="1" dirty="0">
                          <a:effectLst/>
                        </a:rPr>
                        <a:t>2018-06-01 00:00:00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5047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21.5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2.5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30.0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19.0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66.0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6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1846"/>
                  </a:ext>
                </a:extLst>
              </a:tr>
              <a:tr h="426257"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b="1" dirty="0">
                          <a:effectLst/>
                        </a:rPr>
                        <a:t>2018-06-01 01:00:00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4696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20.0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2.0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33.0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19.0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1.0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68.0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6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708909"/>
                  </a:ext>
                </a:extLst>
              </a:tr>
              <a:tr h="426257"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b="1" dirty="0">
                          <a:effectLst/>
                        </a:rPr>
                        <a:t>2018-06-01 02:00:00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4560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19.0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2.0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36.0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19.0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64.0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6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1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740622"/>
                  </a:ext>
                </a:extLst>
              </a:tr>
              <a:tr h="426257"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b="1" dirty="0">
                          <a:effectLst/>
                        </a:rPr>
                        <a:t>2018-06-01 03:00:00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4482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21.0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2.5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32.0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17.0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1.5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73.0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6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>
                          <a:effectLst/>
                        </a:rPr>
                        <a:t>1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173927"/>
                  </a:ext>
                </a:extLst>
              </a:tr>
              <a:tr h="426257"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b="1" dirty="0">
                          <a:effectLst/>
                        </a:rPr>
                        <a:t>2018-06-01 04:00:00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4465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20.5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34.0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16.5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1.5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75.0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6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1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558732"/>
                  </a:ext>
                </a:extLst>
              </a:tr>
              <a:tr h="426257"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b="1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R" sz="600" dirty="0">
                          <a:effectLst/>
                        </a:rPr>
                        <a:t>…</a:t>
                      </a:r>
                    </a:p>
                  </a:txBody>
                  <a:tcPr marL="15676" marR="15676" marT="15676" marB="15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092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B53D5E-E420-FF4F-BBE8-F9401445FBAA}"/>
              </a:ext>
            </a:extLst>
          </p:cNvPr>
          <p:cNvSpPr txBox="1"/>
          <p:nvPr/>
        </p:nvSpPr>
        <p:spPr>
          <a:xfrm>
            <a:off x="6042212" y="1972868"/>
            <a:ext cx="27767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dk2"/>
                </a:solidFill>
                <a:latin typeface="Ubuntu"/>
                <a:sym typeface="Ubuntu"/>
              </a:rPr>
              <a:t>Last step:</a:t>
            </a:r>
          </a:p>
          <a:p>
            <a:r>
              <a:rPr lang="en-US" dirty="0">
                <a:solidFill>
                  <a:schemeClr val="dk2"/>
                </a:solidFill>
                <a:latin typeface="Ubuntu"/>
                <a:sym typeface="Ubuntu"/>
              </a:rPr>
              <a:t>Scale data to [0,1] range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dk2"/>
                </a:solidFill>
                <a:latin typeface="Ubuntu"/>
                <a:sym typeface="Ubuntu"/>
              </a:rPr>
              <a:t>speeds up learning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dk2"/>
                </a:solidFill>
                <a:latin typeface="Ubuntu"/>
                <a:sym typeface="Ubuntu"/>
              </a:rPr>
              <a:t>leads to faster convergence</a:t>
            </a:r>
            <a:r>
              <a:rPr lang="en-GR" b="1" dirty="0">
                <a:solidFill>
                  <a:schemeClr val="dk2"/>
                </a:solidFill>
                <a:latin typeface="Ubuntu"/>
                <a:sym typeface="Ubuntu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DA78-ACF3-6041-80CF-633F1197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260"/>
            <a:ext cx="9144000" cy="913800"/>
          </a:xfrm>
        </p:spPr>
        <p:txBody>
          <a:bodyPr/>
          <a:lstStyle/>
          <a:p>
            <a:r>
              <a:rPr lang="en-US" dirty="0"/>
              <a:t>Exploratory data analysis </a:t>
            </a:r>
            <a:endParaRPr lang="en-G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5B8C-5C1F-574F-894B-2925CE2179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7023" y="1631366"/>
            <a:ext cx="4385273" cy="2375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287C6-7BF5-9145-AB1F-43EA9A255AE1}"/>
              </a:ext>
            </a:extLst>
          </p:cNvPr>
          <p:cNvSpPr txBox="1"/>
          <p:nvPr/>
        </p:nvSpPr>
        <p:spPr>
          <a:xfrm>
            <a:off x="3379694" y="14702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C3F10-1046-5847-BA18-276FF6BC15B1}"/>
              </a:ext>
            </a:extLst>
          </p:cNvPr>
          <p:cNvSpPr txBox="1"/>
          <p:nvPr/>
        </p:nvSpPr>
        <p:spPr>
          <a:xfrm>
            <a:off x="2410190" y="1291179"/>
            <a:ext cx="4487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lt2"/>
                </a:solidFill>
                <a:latin typeface="Ubuntu Light"/>
                <a:sym typeface="Ubuntu"/>
              </a:rPr>
              <a:t>Electric load consumption vs Temperature of Athens </a:t>
            </a:r>
            <a:endParaRPr lang="en-GR" dirty="0">
              <a:solidFill>
                <a:schemeClr val="lt2"/>
              </a:solidFill>
              <a:latin typeface="Ubuntu Light"/>
              <a:sym typeface="Ubuntu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35BCC-DC68-FF45-9017-DB33CBD9F69E}"/>
              </a:ext>
            </a:extLst>
          </p:cNvPr>
          <p:cNvSpPr txBox="1"/>
          <p:nvPr/>
        </p:nvSpPr>
        <p:spPr>
          <a:xfrm>
            <a:off x="726141" y="4114800"/>
            <a:ext cx="3241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200" dirty="0">
                <a:solidFill>
                  <a:schemeClr val="dk2"/>
                </a:solidFill>
                <a:latin typeface="Ubuntu"/>
              </a:rPr>
              <a:t>Negative linear association</a:t>
            </a:r>
            <a:r>
              <a:rPr lang="en-GR" sz="1200" dirty="0">
                <a:solidFill>
                  <a:schemeClr val="dk2"/>
                </a:solidFill>
                <a:latin typeface="Ubuntu"/>
              </a:rPr>
              <a:t> </a:t>
            </a:r>
            <a:r>
              <a:rPr lang="en-US" sz="1200" dirty="0">
                <a:solidFill>
                  <a:schemeClr val="dk2"/>
                </a:solidFill>
                <a:latin typeface="Ubuntu"/>
              </a:rPr>
              <a:t>up to ~20 °C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R" sz="1200" dirty="0">
                <a:solidFill>
                  <a:schemeClr val="dk2"/>
                </a:solidFill>
                <a:latin typeface="Ubuntu"/>
              </a:rPr>
              <a:t>P</a:t>
            </a:r>
            <a:r>
              <a:rPr lang="en-US" sz="1200" dirty="0">
                <a:solidFill>
                  <a:schemeClr val="dk2"/>
                </a:solidFill>
                <a:latin typeface="Ubuntu"/>
              </a:rPr>
              <a:t>ositive up until 40+ °C</a:t>
            </a:r>
            <a:r>
              <a:rPr lang="en-GR" sz="12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B57456-C736-C14C-B82C-8B02A9EA7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96" y="1598956"/>
            <a:ext cx="3864681" cy="25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A35D95-710D-9D49-A8D9-0CDEA20E76EA}"/>
              </a:ext>
            </a:extLst>
          </p:cNvPr>
          <p:cNvSpPr txBox="1"/>
          <p:nvPr/>
        </p:nvSpPr>
        <p:spPr>
          <a:xfrm>
            <a:off x="5047129" y="4114800"/>
            <a:ext cx="3740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200" dirty="0">
                <a:solidFill>
                  <a:schemeClr val="dk2"/>
                </a:solidFill>
                <a:latin typeface="Ubuntu"/>
              </a:rPr>
              <a:t>Day: 1 June 2018</a:t>
            </a:r>
            <a:r>
              <a:rPr lang="en-GR" sz="1200" dirty="0">
                <a:solidFill>
                  <a:schemeClr val="dk2"/>
                </a:solidFill>
                <a:latin typeface="Ubuntu"/>
              </a:rPr>
              <a:t> - </a:t>
            </a:r>
            <a:r>
              <a:rPr lang="en-US" sz="1200" dirty="0">
                <a:solidFill>
                  <a:schemeClr val="dk2"/>
                </a:solidFill>
                <a:latin typeface="Ubuntu"/>
              </a:rPr>
              <a:t>Positive association </a:t>
            </a:r>
            <a:endParaRPr lang="en-GR" sz="1200" dirty="0">
              <a:solidFill>
                <a:schemeClr val="dk2"/>
              </a:solidFill>
              <a:latin typeface="Ubuntu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>
                <a:solidFill>
                  <a:schemeClr val="dk2"/>
                </a:solidFill>
                <a:latin typeface="Ubuntu"/>
              </a:rPr>
              <a:t>Temperature separated in three different bins </a:t>
            </a:r>
            <a:endParaRPr lang="en-GR" sz="1200" dirty="0">
              <a:solidFill>
                <a:schemeClr val="dk2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415256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Sliding Window Mechanism</a:t>
            </a:r>
            <a:endParaRPr b="1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5E87A98-90D3-481D-84A5-83C787418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0" t="14081" r="11208" b="14032"/>
          <a:stretch/>
        </p:blipFill>
        <p:spPr>
          <a:xfrm>
            <a:off x="4973781" y="1828800"/>
            <a:ext cx="3462987" cy="2136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A64F9-51B1-4927-BCC0-76FAFE3F7D19}"/>
              </a:ext>
            </a:extLst>
          </p:cNvPr>
          <p:cNvSpPr txBox="1"/>
          <p:nvPr/>
        </p:nvSpPr>
        <p:spPr>
          <a:xfrm>
            <a:off x="523568" y="1334543"/>
            <a:ext cx="427703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lt2"/>
              </a:buClr>
              <a:buSzPts val="1400"/>
            </a:pPr>
            <a:r>
              <a:rPr lang="en-US" sz="1200" dirty="0">
                <a:solidFill>
                  <a:schemeClr val="lt2"/>
                </a:solidFill>
                <a:latin typeface="Ubuntu Light"/>
              </a:rPr>
              <a:t>Sliding window is used to transform the tabular time series data set to a proper format for a supervised learning problem.</a:t>
            </a:r>
          </a:p>
          <a:p>
            <a:pPr marL="0" indent="0">
              <a:buClr>
                <a:schemeClr val="lt2"/>
              </a:buClr>
              <a:buSzPts val="1400"/>
            </a:pPr>
            <a:endParaRPr lang="en-US" sz="1200" dirty="0">
              <a:solidFill>
                <a:schemeClr val="lt2"/>
              </a:solidFill>
              <a:latin typeface="Ubuntu Light"/>
            </a:endParaRPr>
          </a:p>
          <a:p>
            <a:pPr>
              <a:buClr>
                <a:schemeClr val="lt2"/>
              </a:buClr>
              <a:buSzPts val="1400"/>
            </a:pPr>
            <a:r>
              <a:rPr lang="en-US" sz="1200" dirty="0">
                <a:solidFill>
                  <a:schemeClr val="lt2"/>
                </a:solidFill>
                <a:latin typeface="Ubuntu Light"/>
              </a:rPr>
              <a:t>This mechanism allows us to model a forecasting problem as a supervised learning problem, where the data should be in </a:t>
            </a:r>
            <a:r>
              <a:rPr lang="en-US" sz="1200" b="1" dirty="0">
                <a:solidFill>
                  <a:schemeClr val="lt2"/>
                </a:solidFill>
                <a:latin typeface="Ubuntu Light"/>
              </a:rPr>
              <a:t>[observations, input features] </a:t>
            </a:r>
            <a:r>
              <a:rPr lang="en-US" sz="1200" dirty="0">
                <a:solidFill>
                  <a:schemeClr val="lt2"/>
                </a:solidFill>
                <a:latin typeface="Ubuntu Light"/>
              </a:rPr>
              <a:t>, </a:t>
            </a:r>
            <a:r>
              <a:rPr lang="en-US" sz="1200" b="1" dirty="0">
                <a:solidFill>
                  <a:schemeClr val="lt2"/>
                </a:solidFill>
                <a:latin typeface="Ubuntu Light"/>
              </a:rPr>
              <a:t>[observations, output features].</a:t>
            </a:r>
          </a:p>
          <a:p>
            <a:pPr marL="0" indent="0">
              <a:buClr>
                <a:schemeClr val="lt2"/>
              </a:buClr>
              <a:buSzPts val="1400"/>
            </a:pPr>
            <a:endParaRPr lang="en-US" sz="1200" dirty="0">
              <a:solidFill>
                <a:schemeClr val="lt2"/>
              </a:solidFill>
              <a:latin typeface="Ubuntu Light"/>
            </a:endParaRPr>
          </a:p>
          <a:p>
            <a:pPr marL="0" indent="0">
              <a:buClr>
                <a:schemeClr val="lt2"/>
              </a:buClr>
              <a:buSzPts val="1400"/>
            </a:pPr>
            <a:r>
              <a:rPr lang="en-US" sz="1200" dirty="0">
                <a:solidFill>
                  <a:schemeClr val="lt2"/>
                </a:solidFill>
                <a:latin typeface="Ubuntu Light"/>
              </a:rPr>
              <a:t>Each sample in the transformed dataset holds historical data of a specific input window size.</a:t>
            </a:r>
          </a:p>
          <a:p>
            <a:pPr marL="0" indent="0">
              <a:buClr>
                <a:schemeClr val="lt2"/>
              </a:buClr>
              <a:buSzPts val="1400"/>
            </a:pPr>
            <a:endParaRPr lang="en-US" sz="1200" dirty="0">
              <a:solidFill>
                <a:schemeClr val="lt2"/>
              </a:solidFill>
              <a:latin typeface="Ubuntu Light"/>
            </a:endParaRPr>
          </a:p>
          <a:p>
            <a:pPr marL="0" indent="0">
              <a:buClr>
                <a:schemeClr val="lt2"/>
              </a:buClr>
              <a:buSzPts val="1400"/>
            </a:pPr>
            <a:r>
              <a:rPr lang="en-US" sz="1200" dirty="0">
                <a:solidFill>
                  <a:schemeClr val="lt2"/>
                </a:solidFill>
                <a:latin typeface="Ubuntu Light"/>
              </a:rPr>
              <a:t>The output or target variable in the transformed dataset are the future values of the corresponding input features.</a:t>
            </a:r>
          </a:p>
          <a:p>
            <a:pPr marL="0" indent="0">
              <a:buClr>
                <a:schemeClr val="lt2"/>
              </a:buClr>
              <a:buSzPts val="1400"/>
            </a:pPr>
            <a:endParaRPr lang="en-US" sz="1200" dirty="0">
              <a:solidFill>
                <a:schemeClr val="lt2"/>
              </a:solidFill>
              <a:latin typeface="Ubuntu Light"/>
            </a:endParaRPr>
          </a:p>
          <a:p>
            <a:pPr marL="0" indent="0">
              <a:buClr>
                <a:schemeClr val="lt2"/>
              </a:buClr>
              <a:buSzPts val="1400"/>
            </a:pPr>
            <a:r>
              <a:rPr lang="en-US" sz="1200" dirty="0">
                <a:solidFill>
                  <a:schemeClr val="lt2"/>
                </a:solidFill>
                <a:latin typeface="Ubuntu Light"/>
              </a:rPr>
              <a:t>Each sample differs from the previous one by a defined interval e.g. 1h, 24h etc.</a:t>
            </a:r>
          </a:p>
        </p:txBody>
      </p:sp>
    </p:spTree>
    <p:extLst>
      <p:ext uri="{BB962C8B-B14F-4D97-AF65-F5344CB8AC3E}">
        <p14:creationId xmlns:p14="http://schemas.microsoft.com/office/powerpoint/2010/main" val="86075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/>
          <p:nvPr/>
        </p:nvSpPr>
        <p:spPr>
          <a:xfrm>
            <a:off x="5177125" y="221865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7;p44">
            <a:extLst>
              <a:ext uri="{FF2B5EF4-FFF2-40B4-BE49-F238E27FC236}">
                <a16:creationId xmlns:a16="http://schemas.microsoft.com/office/drawing/2014/main" id="{D4FEFEBA-5D1F-4068-AF21-1B401A7C8C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307" y="24640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Feed Forward Models </a:t>
            </a:r>
            <a:endParaRPr dirty="0"/>
          </a:p>
        </p:txBody>
      </p:sp>
      <p:sp>
        <p:nvSpPr>
          <p:cNvPr id="8" name="Google Shape;299;p44">
            <a:extLst>
              <a:ext uri="{FF2B5EF4-FFF2-40B4-BE49-F238E27FC236}">
                <a16:creationId xmlns:a16="http://schemas.microsoft.com/office/drawing/2014/main" id="{89719EEE-B06B-46A4-A85C-F3FF5E8FB1B6}"/>
              </a:ext>
            </a:extLst>
          </p:cNvPr>
          <p:cNvSpPr txBox="1">
            <a:spLocks/>
          </p:cNvSpPr>
          <p:nvPr/>
        </p:nvSpPr>
        <p:spPr>
          <a:xfrm>
            <a:off x="506191" y="1488965"/>
            <a:ext cx="4065806" cy="234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Two models tried from this category, both with sliding window size 1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: Uses </a:t>
            </a:r>
            <a:r>
              <a:rPr lang="en-GB" dirty="0"/>
              <a:t>the 24 past hours as input</a:t>
            </a:r>
            <a:r>
              <a:rPr lang="en-US" dirty="0"/>
              <a:t>, while the output length is 1h ahead</a:t>
            </a:r>
            <a:r>
              <a:rPr lang="en-GR" dirty="0"/>
              <a:t> 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GR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: Instead of predicting for the next 1 hour it predicts a single load value that is 48h ahead of the corresponding input values</a:t>
            </a:r>
            <a:r>
              <a:rPr lang="en-GR" dirty="0"/>
              <a:t> </a:t>
            </a:r>
            <a:endParaRPr lang="en-US" dirty="0"/>
          </a:p>
          <a:p>
            <a:pPr marL="0" indent="0">
              <a:buClr>
                <a:schemeClr val="dk1"/>
              </a:buClr>
              <a:buSzPts val="1100"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Sigmoid activation function in the last layer and the relu activation functions in other layers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67A920D-3023-544E-B6D7-A0246C7587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42" y="452466"/>
            <a:ext cx="3552972" cy="174270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9E20A20-40C9-FC47-8C17-FD2E831755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43" y="2815240"/>
            <a:ext cx="3552972" cy="1634714"/>
          </a:xfrm>
          <a:prstGeom prst="rect">
            <a:avLst/>
          </a:prstGeom>
        </p:spPr>
      </p:pic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7F40E647-DC07-2345-900F-45BB17CA1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45335"/>
              </p:ext>
            </p:extLst>
          </p:nvPr>
        </p:nvGraphicFramePr>
        <p:xfrm>
          <a:off x="690522" y="3951855"/>
          <a:ext cx="3014975" cy="929640"/>
        </p:xfrm>
        <a:graphic>
          <a:graphicData uri="http://schemas.openxmlformats.org/drawingml/2006/table">
            <a:tbl>
              <a:tblPr firstRow="1" bandRow="1">
                <a:tableStyleId>{2B949045-D3AD-48BC-8E1F-ED4FF39D4FE4}</a:tableStyleId>
              </a:tblPr>
              <a:tblGrid>
                <a:gridCol w="1511757">
                  <a:extLst>
                    <a:ext uri="{9D8B030D-6E8A-4147-A177-3AD203B41FA5}">
                      <a16:colId xmlns:a16="http://schemas.microsoft.com/office/drawing/2014/main" val="3882764966"/>
                    </a:ext>
                  </a:extLst>
                </a:gridCol>
                <a:gridCol w="1503218">
                  <a:extLst>
                    <a:ext uri="{9D8B030D-6E8A-4147-A177-3AD203B41FA5}">
                      <a16:colId xmlns:a16="http://schemas.microsoft.com/office/drawing/2014/main" val="3927980749"/>
                    </a:ext>
                  </a:extLst>
                </a:gridCol>
              </a:tblGrid>
              <a:tr h="243393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bg2"/>
                          </a:solidFill>
                          <a:latin typeface="Ubuntu Light"/>
                          <a:sym typeface="Ubuntu Light"/>
                        </a:rPr>
                        <a:t>Benefits</a:t>
                      </a:r>
                      <a:endParaRPr lang="el-GR" sz="1100" b="1" i="0" u="none" strike="noStrike" cap="none" dirty="0">
                        <a:solidFill>
                          <a:schemeClr val="bg2"/>
                        </a:solidFill>
                        <a:latin typeface="Ubuntu Light"/>
                        <a:sym typeface="Ubuntu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bg2"/>
                          </a:solidFill>
                          <a:latin typeface="Ubuntu Light"/>
                          <a:cs typeface="Arial"/>
                          <a:sym typeface="Arial"/>
                        </a:rPr>
                        <a:t>Drawbacks</a:t>
                      </a:r>
                      <a:endParaRPr lang="el-GR" sz="1100" b="1" i="0" u="none" strike="noStrike" cap="none" dirty="0">
                        <a:solidFill>
                          <a:schemeClr val="bg2"/>
                        </a:solidFill>
                        <a:latin typeface="Ubuntu Light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8451987"/>
                  </a:ext>
                </a:extLst>
              </a:tr>
              <a:tr h="243393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Ubuntu Light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chemeClr val="tx2"/>
                          </a:solidFill>
                          <a:latin typeface="Ubuntu Light"/>
                          <a:cs typeface="Arial"/>
                          <a:sym typeface="Arial"/>
                        </a:rPr>
                        <a:t>Fast</a:t>
                      </a:r>
                      <a:endParaRPr lang="el-GR" sz="800" b="1" i="0" u="none" strike="noStrike" cap="none" dirty="0">
                        <a:solidFill>
                          <a:schemeClr val="tx2"/>
                        </a:solidFill>
                        <a:latin typeface="Ubuntu Light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Ubuntu Light"/>
                        <a:buNone/>
                        <a:tabLst/>
                        <a:defRPr/>
                      </a:pPr>
                      <a:r>
                        <a:rPr lang="en-GB" sz="800" b="1" i="0" u="none" strike="noStrike" cap="none" dirty="0">
                          <a:solidFill>
                            <a:schemeClr val="tx2"/>
                          </a:solidFill>
                          <a:latin typeface="Ubuntu Light"/>
                          <a:sym typeface="Ubuntu Light"/>
                        </a:rPr>
                        <a:t>Does not cover business needs (Predicts 1 h ahead)</a:t>
                      </a:r>
                      <a:endParaRPr lang="el-GR" sz="800" b="1" i="0" u="none" strike="noStrike" cap="none" dirty="0">
                        <a:solidFill>
                          <a:schemeClr val="tx2"/>
                        </a:solidFill>
                        <a:latin typeface="Ubuntu Light"/>
                        <a:sym typeface="Ubuntu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985769"/>
                  </a:ext>
                </a:extLst>
              </a:tr>
              <a:tr h="241587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Ubuntu Light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chemeClr val="tx2"/>
                          </a:solidFill>
                          <a:latin typeface="Ubuntu Light"/>
                          <a:cs typeface="Arial"/>
                          <a:sym typeface="Arial"/>
                        </a:rPr>
                        <a:t>Relatively low Complexity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b="1" i="0" u="none" strike="noStrike" cap="none" dirty="0">
                          <a:solidFill>
                            <a:schemeClr val="tx2"/>
                          </a:solidFill>
                          <a:latin typeface="Ubuntu Light"/>
                          <a:cs typeface="Arial"/>
                          <a:sym typeface="Arial"/>
                        </a:rPr>
                        <a:t>Second model is not able to estimate all the peaks </a:t>
                      </a:r>
                      <a:endParaRPr lang="el-GR" sz="800" b="1" i="0" u="none" strike="noStrike" cap="none" dirty="0">
                        <a:solidFill>
                          <a:schemeClr val="tx2"/>
                        </a:solidFill>
                        <a:latin typeface="Ubuntu Light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61011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DDD2E57-4691-564B-990B-A3905188F8EE}"/>
              </a:ext>
            </a:extLst>
          </p:cNvPr>
          <p:cNvSpPr/>
          <p:nvPr/>
        </p:nvSpPr>
        <p:spPr>
          <a:xfrm>
            <a:off x="5638821" y="2213123"/>
            <a:ext cx="2773015" cy="438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800" b="1" dirty="0">
                <a:solidFill>
                  <a:schemeClr val="tx2"/>
                </a:solidFill>
              </a:rPr>
              <a:t>Train Score: 240.16 RMSE</a:t>
            </a:r>
            <a:endParaRPr lang="en-GR" sz="800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800" b="1" dirty="0">
                <a:solidFill>
                  <a:schemeClr val="tx2"/>
                </a:solidFill>
              </a:rPr>
              <a:t>Test Score: 256.00 RMSE</a:t>
            </a:r>
            <a:endParaRPr lang="en-GR" sz="800" b="1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3069D4-C3BF-F044-A4BA-4F97B9126268}"/>
              </a:ext>
            </a:extLst>
          </p:cNvPr>
          <p:cNvSpPr/>
          <p:nvPr/>
        </p:nvSpPr>
        <p:spPr>
          <a:xfrm>
            <a:off x="5840528" y="4398542"/>
            <a:ext cx="2454754" cy="438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800" b="1" dirty="0">
                <a:solidFill>
                  <a:schemeClr val="tx2"/>
                </a:solidFill>
              </a:rPr>
              <a:t>Train Score: 546.12 RMSE</a:t>
            </a:r>
            <a:endParaRPr lang="en-GR" sz="800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800" b="1" dirty="0">
                <a:solidFill>
                  <a:schemeClr val="tx2"/>
                </a:solidFill>
              </a:rPr>
              <a:t>Test Score: 565.41 RMSE</a:t>
            </a:r>
            <a:endParaRPr lang="en-GR" sz="8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5250D-97B3-7145-AF49-96130DB2527B}"/>
              </a:ext>
            </a:extLst>
          </p:cNvPr>
          <p:cNvSpPr txBox="1"/>
          <p:nvPr/>
        </p:nvSpPr>
        <p:spPr>
          <a:xfrm>
            <a:off x="6008687" y="231859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1st :</a:t>
            </a:r>
            <a:endParaRPr lang="en-GR" sz="1000" b="1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D7C70E-7AB2-4645-8A90-723FB111F068}"/>
              </a:ext>
            </a:extLst>
          </p:cNvPr>
          <p:cNvSpPr txBox="1"/>
          <p:nvPr/>
        </p:nvSpPr>
        <p:spPr>
          <a:xfrm>
            <a:off x="6021233" y="4501365"/>
            <a:ext cx="490840" cy="294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>
                <a:solidFill>
                  <a:schemeClr val="tx2"/>
                </a:solidFill>
              </a:rPr>
              <a:t>2nd :</a:t>
            </a:r>
            <a:endParaRPr lang="en-GR" sz="10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4F4D3-F67F-E04B-8524-E34156D25FB3}"/>
              </a:ext>
            </a:extLst>
          </p:cNvPr>
          <p:cNvSpPr txBox="1"/>
          <p:nvPr/>
        </p:nvSpPr>
        <p:spPr>
          <a:xfrm>
            <a:off x="5840528" y="262005"/>
            <a:ext cx="2646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2"/>
                </a:solidFill>
              </a:rPr>
              <a:t>Actual vs Predicted electric load on random hours</a:t>
            </a:r>
            <a:endParaRPr lang="en-G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737D"/>
      </a:accent1>
      <a:accent2>
        <a:srgbClr val="FDA9AF"/>
      </a:accent2>
      <a:accent3>
        <a:srgbClr val="B8141F"/>
      </a:accent3>
      <a:accent4>
        <a:srgbClr val="8A1E26"/>
      </a:accent4>
      <a:accent5>
        <a:srgbClr val="DF1927"/>
      </a:accent5>
      <a:accent6>
        <a:srgbClr val="F1B5B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1248</Words>
  <Application>Microsoft Macintosh PowerPoint</Application>
  <PresentationFormat>On-screen Show (16:9)</PresentationFormat>
  <Paragraphs>253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Wingdings</vt:lpstr>
      <vt:lpstr>Arvo</vt:lpstr>
      <vt:lpstr>Bodoni</vt:lpstr>
      <vt:lpstr>Proxima Nova Semibold</vt:lpstr>
      <vt:lpstr>Ubuntu Light</vt:lpstr>
      <vt:lpstr>Proxima Nova</vt:lpstr>
      <vt:lpstr>Ubuntu</vt:lpstr>
      <vt:lpstr>Minimal Charm</vt:lpstr>
      <vt:lpstr>Slidesgo Final Pages</vt:lpstr>
      <vt:lpstr>PowerPoint Presentation</vt:lpstr>
      <vt:lpstr>Contents</vt:lpstr>
      <vt:lpstr>    Problem Definition</vt:lpstr>
      <vt:lpstr>Business Goals</vt:lpstr>
      <vt:lpstr>Dataset Description </vt:lpstr>
      <vt:lpstr>Final dataset</vt:lpstr>
      <vt:lpstr>Exploratory data analysis </vt:lpstr>
      <vt:lpstr>Sliding Window Mechanism</vt:lpstr>
      <vt:lpstr>Feed Forward Models </vt:lpstr>
      <vt:lpstr>RNN/ LSTM/ GRU Models</vt:lpstr>
      <vt:lpstr>Selected Final Model</vt:lpstr>
      <vt:lpstr>Final Model Predictions Accuracy </vt:lpstr>
      <vt:lpstr>Key Takeaways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GEORGIOS DIMOPOULOS</cp:lastModifiedBy>
  <cp:revision>203</cp:revision>
  <dcterms:modified xsi:type="dcterms:W3CDTF">2021-09-19T16:08:50Z</dcterms:modified>
</cp:coreProperties>
</file>